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5"/>
  </p:notesMasterIdLst>
  <p:sldIdLst>
    <p:sldId id="256" r:id="rId3"/>
    <p:sldId id="258" r:id="rId4"/>
    <p:sldId id="331" r:id="rId5"/>
    <p:sldId id="333" r:id="rId6"/>
    <p:sldId id="334" r:id="rId7"/>
    <p:sldId id="335" r:id="rId8"/>
    <p:sldId id="257" r:id="rId9"/>
    <p:sldId id="305" r:id="rId10"/>
    <p:sldId id="306" r:id="rId11"/>
    <p:sldId id="308" r:id="rId12"/>
    <p:sldId id="310" r:id="rId13"/>
    <p:sldId id="281" r:id="rId14"/>
    <p:sldId id="270" r:id="rId15"/>
    <p:sldId id="318" r:id="rId16"/>
    <p:sldId id="319" r:id="rId17"/>
    <p:sldId id="261" r:id="rId18"/>
    <p:sldId id="263" r:id="rId19"/>
    <p:sldId id="265" r:id="rId20"/>
    <p:sldId id="294" r:id="rId21"/>
    <p:sldId id="295" r:id="rId22"/>
    <p:sldId id="332" r:id="rId23"/>
    <p:sldId id="307" r:id="rId24"/>
    <p:sldId id="275" r:id="rId25"/>
    <p:sldId id="276" r:id="rId26"/>
    <p:sldId id="277" r:id="rId27"/>
    <p:sldId id="289" r:id="rId28"/>
    <p:sldId id="326" r:id="rId29"/>
    <p:sldId id="269" r:id="rId30"/>
    <p:sldId id="315" r:id="rId31"/>
    <p:sldId id="324" r:id="rId32"/>
    <p:sldId id="323" r:id="rId33"/>
    <p:sldId id="322" r:id="rId3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2" autoAdjust="0"/>
    <p:restoredTop sz="94660"/>
  </p:normalViewPr>
  <p:slideViewPr>
    <p:cSldViewPr snapToGrid="0">
      <p:cViewPr varScale="1">
        <p:scale>
          <a:sx n="65" d="100"/>
          <a:sy n="65" d="100"/>
        </p:scale>
        <p:origin x="63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513E4B-4EFA-4549-B72D-16D634678927}" type="datetimeFigureOut">
              <a:rPr lang="tr-TR" smtClean="0"/>
              <a:t>07.07.2025</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65850F-C71D-4614-B8D0-14F0C55A5835}" type="slidenum">
              <a:rPr lang="tr-TR" smtClean="0"/>
              <a:t>‹#›</a:t>
            </a:fld>
            <a:endParaRPr lang="tr-TR"/>
          </a:p>
        </p:txBody>
      </p:sp>
    </p:spTree>
    <p:extLst>
      <p:ext uri="{BB962C8B-B14F-4D97-AF65-F5344CB8AC3E}">
        <p14:creationId xmlns:p14="http://schemas.microsoft.com/office/powerpoint/2010/main" val="15078104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7765850F-C71D-4614-B8D0-14F0C55A5835}" type="slidenum">
              <a:rPr lang="tr-TR" smtClean="0"/>
              <a:t>1</a:t>
            </a:fld>
            <a:endParaRPr lang="tr-TR"/>
          </a:p>
        </p:txBody>
      </p:sp>
    </p:spTree>
    <p:extLst>
      <p:ext uri="{BB962C8B-B14F-4D97-AF65-F5344CB8AC3E}">
        <p14:creationId xmlns:p14="http://schemas.microsoft.com/office/powerpoint/2010/main" val="26990135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B7266E2-8BA4-43F9-9612-8FC1990A7AE2}" type="slidenum">
              <a:rPr kumimoji="0" lang="tr-T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tr-T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745251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7765850F-C71D-4614-B8D0-14F0C55A5835}" type="slidenum">
              <a:rPr lang="tr-TR" smtClean="0"/>
              <a:t>8</a:t>
            </a:fld>
            <a:endParaRPr lang="tr-TR"/>
          </a:p>
        </p:txBody>
      </p:sp>
    </p:spTree>
    <p:extLst>
      <p:ext uri="{BB962C8B-B14F-4D97-AF65-F5344CB8AC3E}">
        <p14:creationId xmlns:p14="http://schemas.microsoft.com/office/powerpoint/2010/main" val="23742572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7765850F-C71D-4614-B8D0-14F0C55A5835}" type="slidenum">
              <a:rPr lang="tr-TR" smtClean="0"/>
              <a:t>10</a:t>
            </a:fld>
            <a:endParaRPr lang="tr-TR"/>
          </a:p>
        </p:txBody>
      </p:sp>
    </p:spTree>
    <p:extLst>
      <p:ext uri="{BB962C8B-B14F-4D97-AF65-F5344CB8AC3E}">
        <p14:creationId xmlns:p14="http://schemas.microsoft.com/office/powerpoint/2010/main" val="20808094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7765850F-C71D-4614-B8D0-14F0C55A5835}" type="slidenum">
              <a:rPr lang="tr-TR" smtClean="0"/>
              <a:t>16</a:t>
            </a:fld>
            <a:endParaRPr lang="tr-TR"/>
          </a:p>
        </p:txBody>
      </p:sp>
    </p:spTree>
    <p:extLst>
      <p:ext uri="{BB962C8B-B14F-4D97-AF65-F5344CB8AC3E}">
        <p14:creationId xmlns:p14="http://schemas.microsoft.com/office/powerpoint/2010/main" val="20167010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7765850F-C71D-4614-B8D0-14F0C55A5835}" type="slidenum">
              <a:rPr lang="tr-TR" smtClean="0"/>
              <a:t>19</a:t>
            </a:fld>
            <a:endParaRPr lang="tr-TR"/>
          </a:p>
        </p:txBody>
      </p:sp>
    </p:spTree>
    <p:extLst>
      <p:ext uri="{BB962C8B-B14F-4D97-AF65-F5344CB8AC3E}">
        <p14:creationId xmlns:p14="http://schemas.microsoft.com/office/powerpoint/2010/main" val="26727316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7765850F-C71D-4614-B8D0-14F0C55A5835}" type="slidenum">
              <a:rPr lang="tr-TR" smtClean="0"/>
              <a:t>20</a:t>
            </a:fld>
            <a:endParaRPr lang="tr-TR"/>
          </a:p>
        </p:txBody>
      </p:sp>
    </p:spTree>
    <p:extLst>
      <p:ext uri="{BB962C8B-B14F-4D97-AF65-F5344CB8AC3E}">
        <p14:creationId xmlns:p14="http://schemas.microsoft.com/office/powerpoint/2010/main" val="24842483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8DFEEFF-A601-4F86-9255-8A2FE4F5C613}"/>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BD55512-BDB8-4F0F-94FE-66E79ED302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9E7BB218-0C40-42D5-A9FC-6F71492C87DA}"/>
              </a:ext>
            </a:extLst>
          </p:cNvPr>
          <p:cNvSpPr>
            <a:spLocks noGrp="1"/>
          </p:cNvSpPr>
          <p:nvPr>
            <p:ph type="dt" sz="half" idx="10"/>
          </p:nvPr>
        </p:nvSpPr>
        <p:spPr/>
        <p:txBody>
          <a:bodyPr/>
          <a:lstStyle/>
          <a:p>
            <a:fld id="{06DE7A86-A231-47B1-94FF-7F24487EDBD4}" type="datetimeFigureOut">
              <a:rPr lang="tr-TR" smtClean="0"/>
              <a:t>07.07.2025</a:t>
            </a:fld>
            <a:endParaRPr lang="tr-TR"/>
          </a:p>
        </p:txBody>
      </p:sp>
      <p:sp>
        <p:nvSpPr>
          <p:cNvPr id="5" name="Alt Bilgi Yer Tutucusu 4">
            <a:extLst>
              <a:ext uri="{FF2B5EF4-FFF2-40B4-BE49-F238E27FC236}">
                <a16:creationId xmlns:a16="http://schemas.microsoft.com/office/drawing/2014/main" id="{0D96C8D3-0799-4BC7-A9AA-3D0420FFFA9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BC198CC-9916-40D7-828A-B4CE59E14A91}"/>
              </a:ext>
            </a:extLst>
          </p:cNvPr>
          <p:cNvSpPr>
            <a:spLocks noGrp="1"/>
          </p:cNvSpPr>
          <p:nvPr>
            <p:ph type="sldNum" sz="quarter" idx="12"/>
          </p:nvPr>
        </p:nvSpPr>
        <p:spPr/>
        <p:txBody>
          <a:bodyPr/>
          <a:lstStyle/>
          <a:p>
            <a:fld id="{E39838B3-020F-4B50-8DBD-AC0D52FA5988}" type="slidenum">
              <a:rPr lang="tr-TR" smtClean="0"/>
              <a:t>‹#›</a:t>
            </a:fld>
            <a:endParaRPr lang="tr-TR"/>
          </a:p>
        </p:txBody>
      </p:sp>
    </p:spTree>
    <p:extLst>
      <p:ext uri="{BB962C8B-B14F-4D97-AF65-F5344CB8AC3E}">
        <p14:creationId xmlns:p14="http://schemas.microsoft.com/office/powerpoint/2010/main" val="3052148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E224191-4EC0-4398-8FF8-AD762DD014B7}"/>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94BAC5D2-9E06-4DCF-93D9-CCDAD8122EE4}"/>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3B2DDC0-9B2B-4AF6-B105-4973ED3D63B5}"/>
              </a:ext>
            </a:extLst>
          </p:cNvPr>
          <p:cNvSpPr>
            <a:spLocks noGrp="1"/>
          </p:cNvSpPr>
          <p:nvPr>
            <p:ph type="dt" sz="half" idx="10"/>
          </p:nvPr>
        </p:nvSpPr>
        <p:spPr/>
        <p:txBody>
          <a:bodyPr/>
          <a:lstStyle/>
          <a:p>
            <a:fld id="{06DE7A86-A231-47B1-94FF-7F24487EDBD4}" type="datetimeFigureOut">
              <a:rPr lang="tr-TR" smtClean="0"/>
              <a:t>07.07.2025</a:t>
            </a:fld>
            <a:endParaRPr lang="tr-TR"/>
          </a:p>
        </p:txBody>
      </p:sp>
      <p:sp>
        <p:nvSpPr>
          <p:cNvPr id="5" name="Alt Bilgi Yer Tutucusu 4">
            <a:extLst>
              <a:ext uri="{FF2B5EF4-FFF2-40B4-BE49-F238E27FC236}">
                <a16:creationId xmlns:a16="http://schemas.microsoft.com/office/drawing/2014/main" id="{B1D6E34E-0216-4444-9D82-D28BA0498F4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7DCCE5B-D6A7-47DF-96AB-8D51A8683AE9}"/>
              </a:ext>
            </a:extLst>
          </p:cNvPr>
          <p:cNvSpPr>
            <a:spLocks noGrp="1"/>
          </p:cNvSpPr>
          <p:nvPr>
            <p:ph type="sldNum" sz="quarter" idx="12"/>
          </p:nvPr>
        </p:nvSpPr>
        <p:spPr/>
        <p:txBody>
          <a:bodyPr/>
          <a:lstStyle/>
          <a:p>
            <a:fld id="{E39838B3-020F-4B50-8DBD-AC0D52FA5988}" type="slidenum">
              <a:rPr lang="tr-TR" smtClean="0"/>
              <a:t>‹#›</a:t>
            </a:fld>
            <a:endParaRPr lang="tr-TR"/>
          </a:p>
        </p:txBody>
      </p:sp>
    </p:spTree>
    <p:extLst>
      <p:ext uri="{BB962C8B-B14F-4D97-AF65-F5344CB8AC3E}">
        <p14:creationId xmlns:p14="http://schemas.microsoft.com/office/powerpoint/2010/main" val="172315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60AF1ABC-6A61-43BD-BA12-5717922C9AD6}"/>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814DB1F4-06B1-41D2-BAE3-F8BE8A13A31A}"/>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F0E6F3F-E1B9-43E5-88F9-F60560A92584}"/>
              </a:ext>
            </a:extLst>
          </p:cNvPr>
          <p:cNvSpPr>
            <a:spLocks noGrp="1"/>
          </p:cNvSpPr>
          <p:nvPr>
            <p:ph type="dt" sz="half" idx="10"/>
          </p:nvPr>
        </p:nvSpPr>
        <p:spPr/>
        <p:txBody>
          <a:bodyPr/>
          <a:lstStyle/>
          <a:p>
            <a:fld id="{06DE7A86-A231-47B1-94FF-7F24487EDBD4}" type="datetimeFigureOut">
              <a:rPr lang="tr-TR" smtClean="0"/>
              <a:t>07.07.2025</a:t>
            </a:fld>
            <a:endParaRPr lang="tr-TR"/>
          </a:p>
        </p:txBody>
      </p:sp>
      <p:sp>
        <p:nvSpPr>
          <p:cNvPr id="5" name="Alt Bilgi Yer Tutucusu 4">
            <a:extLst>
              <a:ext uri="{FF2B5EF4-FFF2-40B4-BE49-F238E27FC236}">
                <a16:creationId xmlns:a16="http://schemas.microsoft.com/office/drawing/2014/main" id="{5A908850-0CBD-4956-B255-3268B570A0C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7FDD2AC-8B27-4E2B-8ECE-C7B530069EAF}"/>
              </a:ext>
            </a:extLst>
          </p:cNvPr>
          <p:cNvSpPr>
            <a:spLocks noGrp="1"/>
          </p:cNvSpPr>
          <p:nvPr>
            <p:ph type="sldNum" sz="quarter" idx="12"/>
          </p:nvPr>
        </p:nvSpPr>
        <p:spPr/>
        <p:txBody>
          <a:bodyPr/>
          <a:lstStyle/>
          <a:p>
            <a:fld id="{E39838B3-020F-4B50-8DBD-AC0D52FA5988}" type="slidenum">
              <a:rPr lang="tr-TR" smtClean="0"/>
              <a:t>‹#›</a:t>
            </a:fld>
            <a:endParaRPr lang="tr-TR"/>
          </a:p>
        </p:txBody>
      </p:sp>
    </p:spTree>
    <p:extLst>
      <p:ext uri="{BB962C8B-B14F-4D97-AF65-F5344CB8AC3E}">
        <p14:creationId xmlns:p14="http://schemas.microsoft.com/office/powerpoint/2010/main" val="207995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914400" y="2130426"/>
            <a:ext cx="10363200" cy="1470025"/>
          </a:xfrm>
        </p:spPr>
        <p:txBody>
          <a:bodyPr/>
          <a:lstStyle/>
          <a:p>
            <a:r>
              <a:rPr lang="tr-TR"/>
              <a:t>Asıl başlık stili için tıklatın</a:t>
            </a:r>
          </a:p>
        </p:txBody>
      </p:sp>
      <p:sp>
        <p:nvSpPr>
          <p:cNvPr id="3" name="Alt Başlık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8C51C5C3-C8D0-4567-A9B9-74C8FECDEA79}" type="datetimeFigureOut">
              <a:rPr lang="tr-TR" smtClean="0"/>
              <a:t>07.07.2025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69610F6-35FC-49CC-9C7D-FACD4E325E9D}" type="slidenum">
              <a:rPr lang="tr-TR" smtClean="0"/>
              <a:t>‹#›</a:t>
            </a:fld>
            <a:endParaRPr lang="tr-TR"/>
          </a:p>
        </p:txBody>
      </p:sp>
    </p:spTree>
    <p:extLst>
      <p:ext uri="{BB962C8B-B14F-4D97-AF65-F5344CB8AC3E}">
        <p14:creationId xmlns:p14="http://schemas.microsoft.com/office/powerpoint/2010/main" val="42136564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C51C5C3-C8D0-4567-A9B9-74C8FECDEA79}" type="datetimeFigureOut">
              <a:rPr lang="tr-TR" smtClean="0"/>
              <a:t>07.07.2025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69610F6-35FC-49CC-9C7D-FACD4E325E9D}" type="slidenum">
              <a:rPr lang="tr-TR" smtClean="0"/>
              <a:t>‹#›</a:t>
            </a:fld>
            <a:endParaRPr lang="tr-TR"/>
          </a:p>
        </p:txBody>
      </p:sp>
    </p:spTree>
    <p:extLst>
      <p:ext uri="{BB962C8B-B14F-4D97-AF65-F5344CB8AC3E}">
        <p14:creationId xmlns:p14="http://schemas.microsoft.com/office/powerpoint/2010/main" val="32362395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963084" y="4406901"/>
            <a:ext cx="10363200" cy="1362075"/>
          </a:xfrm>
        </p:spPr>
        <p:txBody>
          <a:bodyPr anchor="t"/>
          <a:lstStyle>
            <a:lvl1pPr algn="l">
              <a:defRPr sz="4000" b="1" cap="all"/>
            </a:lvl1pPr>
          </a:lstStyle>
          <a:p>
            <a:r>
              <a:rPr lang="tr-TR"/>
              <a:t>Asıl başlık stili için tıklatın</a:t>
            </a:r>
          </a:p>
        </p:txBody>
      </p:sp>
      <p:sp>
        <p:nvSpPr>
          <p:cNvPr id="3" name="Metin Yer Tutucusu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8C51C5C3-C8D0-4567-A9B9-74C8FECDEA79}" type="datetimeFigureOut">
              <a:rPr lang="tr-TR" smtClean="0"/>
              <a:t>07.07.2025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69610F6-35FC-49CC-9C7D-FACD4E325E9D}" type="slidenum">
              <a:rPr lang="tr-TR" smtClean="0"/>
              <a:t>‹#›</a:t>
            </a:fld>
            <a:endParaRPr lang="tr-TR"/>
          </a:p>
        </p:txBody>
      </p:sp>
    </p:spTree>
    <p:extLst>
      <p:ext uri="{BB962C8B-B14F-4D97-AF65-F5344CB8AC3E}">
        <p14:creationId xmlns:p14="http://schemas.microsoft.com/office/powerpoint/2010/main" val="33774485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8C51C5C3-C8D0-4567-A9B9-74C8FECDEA79}" type="datetimeFigureOut">
              <a:rPr lang="tr-TR" smtClean="0"/>
              <a:t>07.07.2025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69610F6-35FC-49CC-9C7D-FACD4E325E9D}" type="slidenum">
              <a:rPr lang="tr-TR" smtClean="0"/>
              <a:t>‹#›</a:t>
            </a:fld>
            <a:endParaRPr lang="tr-TR"/>
          </a:p>
        </p:txBody>
      </p:sp>
    </p:spTree>
    <p:extLst>
      <p:ext uri="{BB962C8B-B14F-4D97-AF65-F5344CB8AC3E}">
        <p14:creationId xmlns:p14="http://schemas.microsoft.com/office/powerpoint/2010/main" val="3104460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a:t>Asıl başlık stili için tıklatın</a:t>
            </a:r>
          </a:p>
        </p:txBody>
      </p:sp>
      <p:sp>
        <p:nvSpPr>
          <p:cNvPr id="3" name="Metin Yer Tutucusu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8C51C5C3-C8D0-4567-A9B9-74C8FECDEA79}" type="datetimeFigureOut">
              <a:rPr lang="tr-TR" smtClean="0"/>
              <a:t>07.07.2025</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69610F6-35FC-49CC-9C7D-FACD4E325E9D}" type="slidenum">
              <a:rPr lang="tr-TR" smtClean="0"/>
              <a:t>‹#›</a:t>
            </a:fld>
            <a:endParaRPr lang="tr-TR"/>
          </a:p>
        </p:txBody>
      </p:sp>
    </p:spTree>
    <p:extLst>
      <p:ext uri="{BB962C8B-B14F-4D97-AF65-F5344CB8AC3E}">
        <p14:creationId xmlns:p14="http://schemas.microsoft.com/office/powerpoint/2010/main" val="31725681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8C51C5C3-C8D0-4567-A9B9-74C8FECDEA79}" type="datetimeFigureOut">
              <a:rPr lang="tr-TR" smtClean="0"/>
              <a:t>07.07.2025</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69610F6-35FC-49CC-9C7D-FACD4E325E9D}" type="slidenum">
              <a:rPr lang="tr-TR" smtClean="0"/>
              <a:t>‹#›</a:t>
            </a:fld>
            <a:endParaRPr lang="tr-TR"/>
          </a:p>
        </p:txBody>
      </p:sp>
    </p:spTree>
    <p:extLst>
      <p:ext uri="{BB962C8B-B14F-4D97-AF65-F5344CB8AC3E}">
        <p14:creationId xmlns:p14="http://schemas.microsoft.com/office/powerpoint/2010/main" val="26938807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C51C5C3-C8D0-4567-A9B9-74C8FECDEA79}" type="datetimeFigureOut">
              <a:rPr lang="tr-TR" smtClean="0"/>
              <a:t>07.07.2025</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69610F6-35FC-49CC-9C7D-FACD4E325E9D}" type="slidenum">
              <a:rPr lang="tr-TR" smtClean="0"/>
              <a:t>‹#›</a:t>
            </a:fld>
            <a:endParaRPr lang="tr-TR"/>
          </a:p>
        </p:txBody>
      </p:sp>
    </p:spTree>
    <p:extLst>
      <p:ext uri="{BB962C8B-B14F-4D97-AF65-F5344CB8AC3E}">
        <p14:creationId xmlns:p14="http://schemas.microsoft.com/office/powerpoint/2010/main" val="941223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1" y="273050"/>
            <a:ext cx="4011084" cy="1162050"/>
          </a:xfrm>
        </p:spPr>
        <p:txBody>
          <a:bodyPr anchor="b"/>
          <a:lstStyle>
            <a:lvl1pPr algn="l">
              <a:defRPr sz="2000" b="1"/>
            </a:lvl1pPr>
          </a:lstStyle>
          <a:p>
            <a:r>
              <a:rPr lang="tr-TR"/>
              <a:t>Asıl başlık stili için tıklatın</a:t>
            </a:r>
          </a:p>
        </p:txBody>
      </p:sp>
      <p:sp>
        <p:nvSpPr>
          <p:cNvPr id="3" name="İçerik Yer Tutucus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8C51C5C3-C8D0-4567-A9B9-74C8FECDEA79}" type="datetimeFigureOut">
              <a:rPr lang="tr-TR" smtClean="0"/>
              <a:t>07.07.2025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69610F6-35FC-49CC-9C7D-FACD4E325E9D}" type="slidenum">
              <a:rPr lang="tr-TR" smtClean="0"/>
              <a:t>‹#›</a:t>
            </a:fld>
            <a:endParaRPr lang="tr-TR"/>
          </a:p>
        </p:txBody>
      </p:sp>
    </p:spTree>
    <p:extLst>
      <p:ext uri="{BB962C8B-B14F-4D97-AF65-F5344CB8AC3E}">
        <p14:creationId xmlns:p14="http://schemas.microsoft.com/office/powerpoint/2010/main" val="2350117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D7BE06-76FE-4136-97B3-CA5689B71C74}"/>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8C361F4-D152-47BA-A2A0-C14EC1BF7132}"/>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6A76C6E-3883-46C5-B126-3ACE94216E8A}"/>
              </a:ext>
            </a:extLst>
          </p:cNvPr>
          <p:cNvSpPr>
            <a:spLocks noGrp="1"/>
          </p:cNvSpPr>
          <p:nvPr>
            <p:ph type="dt" sz="half" idx="10"/>
          </p:nvPr>
        </p:nvSpPr>
        <p:spPr/>
        <p:txBody>
          <a:bodyPr/>
          <a:lstStyle/>
          <a:p>
            <a:fld id="{06DE7A86-A231-47B1-94FF-7F24487EDBD4}" type="datetimeFigureOut">
              <a:rPr lang="tr-TR" smtClean="0"/>
              <a:t>07.07.2025</a:t>
            </a:fld>
            <a:endParaRPr lang="tr-TR"/>
          </a:p>
        </p:txBody>
      </p:sp>
      <p:sp>
        <p:nvSpPr>
          <p:cNvPr id="5" name="Alt Bilgi Yer Tutucusu 4">
            <a:extLst>
              <a:ext uri="{FF2B5EF4-FFF2-40B4-BE49-F238E27FC236}">
                <a16:creationId xmlns:a16="http://schemas.microsoft.com/office/drawing/2014/main" id="{34C64E22-79D6-48EB-93A7-DFD8DFF7883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983E1FC-DF20-4499-B06A-BA46F3C7CC1C}"/>
              </a:ext>
            </a:extLst>
          </p:cNvPr>
          <p:cNvSpPr>
            <a:spLocks noGrp="1"/>
          </p:cNvSpPr>
          <p:nvPr>
            <p:ph type="sldNum" sz="quarter" idx="12"/>
          </p:nvPr>
        </p:nvSpPr>
        <p:spPr/>
        <p:txBody>
          <a:bodyPr/>
          <a:lstStyle/>
          <a:p>
            <a:fld id="{E39838B3-020F-4B50-8DBD-AC0D52FA5988}" type="slidenum">
              <a:rPr lang="tr-TR" smtClean="0"/>
              <a:t>‹#›</a:t>
            </a:fld>
            <a:endParaRPr lang="tr-TR"/>
          </a:p>
        </p:txBody>
      </p:sp>
    </p:spTree>
    <p:extLst>
      <p:ext uri="{BB962C8B-B14F-4D97-AF65-F5344CB8AC3E}">
        <p14:creationId xmlns:p14="http://schemas.microsoft.com/office/powerpoint/2010/main" val="10224230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2389717" y="4800600"/>
            <a:ext cx="7315200" cy="566738"/>
          </a:xfrm>
        </p:spPr>
        <p:txBody>
          <a:bodyPr anchor="b"/>
          <a:lstStyle>
            <a:lvl1pPr algn="l">
              <a:defRPr sz="2000" b="1"/>
            </a:lvl1pPr>
          </a:lstStyle>
          <a:p>
            <a:r>
              <a:rPr lang="tr-TR"/>
              <a:t>Asıl başlık stili için tıklatın</a:t>
            </a:r>
          </a:p>
        </p:txBody>
      </p:sp>
      <p:sp>
        <p:nvSpPr>
          <p:cNvPr id="3" name="Resim Yer Tutucusu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8C51C5C3-C8D0-4567-A9B9-74C8FECDEA79}" type="datetimeFigureOut">
              <a:rPr lang="tr-TR" smtClean="0"/>
              <a:t>07.07.2025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69610F6-35FC-49CC-9C7D-FACD4E325E9D}" type="slidenum">
              <a:rPr lang="tr-TR" smtClean="0"/>
              <a:t>‹#›</a:t>
            </a:fld>
            <a:endParaRPr lang="tr-TR"/>
          </a:p>
        </p:txBody>
      </p:sp>
    </p:spTree>
    <p:extLst>
      <p:ext uri="{BB962C8B-B14F-4D97-AF65-F5344CB8AC3E}">
        <p14:creationId xmlns:p14="http://schemas.microsoft.com/office/powerpoint/2010/main" val="17002872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C51C5C3-C8D0-4567-A9B9-74C8FECDEA79}" type="datetimeFigureOut">
              <a:rPr lang="tr-TR" smtClean="0"/>
              <a:t>07.07.2025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69610F6-35FC-49CC-9C7D-FACD4E325E9D}" type="slidenum">
              <a:rPr lang="tr-TR" smtClean="0"/>
              <a:t>‹#›</a:t>
            </a:fld>
            <a:endParaRPr lang="tr-TR"/>
          </a:p>
        </p:txBody>
      </p:sp>
    </p:spTree>
    <p:extLst>
      <p:ext uri="{BB962C8B-B14F-4D97-AF65-F5344CB8AC3E}">
        <p14:creationId xmlns:p14="http://schemas.microsoft.com/office/powerpoint/2010/main" val="20213371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274639"/>
            <a:ext cx="2743200" cy="5851525"/>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609600" y="274639"/>
            <a:ext cx="80264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C51C5C3-C8D0-4567-A9B9-74C8FECDEA79}" type="datetimeFigureOut">
              <a:rPr lang="tr-TR" smtClean="0"/>
              <a:t>07.07.2025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69610F6-35FC-49CC-9C7D-FACD4E325E9D}" type="slidenum">
              <a:rPr lang="tr-TR" smtClean="0"/>
              <a:t>‹#›</a:t>
            </a:fld>
            <a:endParaRPr lang="tr-TR"/>
          </a:p>
        </p:txBody>
      </p:sp>
    </p:spTree>
    <p:extLst>
      <p:ext uri="{BB962C8B-B14F-4D97-AF65-F5344CB8AC3E}">
        <p14:creationId xmlns:p14="http://schemas.microsoft.com/office/powerpoint/2010/main" val="4106884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0CBDCC-61A0-4CEB-8D43-447862D4817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98BA0F84-4300-4CF1-A8F0-68D1DC9A909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AEC382F8-D8BB-472B-9EBA-361D7D5A9C75}"/>
              </a:ext>
            </a:extLst>
          </p:cNvPr>
          <p:cNvSpPr>
            <a:spLocks noGrp="1"/>
          </p:cNvSpPr>
          <p:nvPr>
            <p:ph type="dt" sz="half" idx="10"/>
          </p:nvPr>
        </p:nvSpPr>
        <p:spPr/>
        <p:txBody>
          <a:bodyPr/>
          <a:lstStyle/>
          <a:p>
            <a:fld id="{06DE7A86-A231-47B1-94FF-7F24487EDBD4}" type="datetimeFigureOut">
              <a:rPr lang="tr-TR" smtClean="0"/>
              <a:t>07.07.2025</a:t>
            </a:fld>
            <a:endParaRPr lang="tr-TR"/>
          </a:p>
        </p:txBody>
      </p:sp>
      <p:sp>
        <p:nvSpPr>
          <p:cNvPr id="5" name="Alt Bilgi Yer Tutucusu 4">
            <a:extLst>
              <a:ext uri="{FF2B5EF4-FFF2-40B4-BE49-F238E27FC236}">
                <a16:creationId xmlns:a16="http://schemas.microsoft.com/office/drawing/2014/main" id="{CC97B992-DF67-41D2-9A10-9DD467DC7F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C25216A-23C7-4674-ABFE-DA311A2A57DC}"/>
              </a:ext>
            </a:extLst>
          </p:cNvPr>
          <p:cNvSpPr>
            <a:spLocks noGrp="1"/>
          </p:cNvSpPr>
          <p:nvPr>
            <p:ph type="sldNum" sz="quarter" idx="12"/>
          </p:nvPr>
        </p:nvSpPr>
        <p:spPr/>
        <p:txBody>
          <a:bodyPr/>
          <a:lstStyle/>
          <a:p>
            <a:fld id="{E39838B3-020F-4B50-8DBD-AC0D52FA5988}" type="slidenum">
              <a:rPr lang="tr-TR" smtClean="0"/>
              <a:t>‹#›</a:t>
            </a:fld>
            <a:endParaRPr lang="tr-TR"/>
          </a:p>
        </p:txBody>
      </p:sp>
    </p:spTree>
    <p:extLst>
      <p:ext uri="{BB962C8B-B14F-4D97-AF65-F5344CB8AC3E}">
        <p14:creationId xmlns:p14="http://schemas.microsoft.com/office/powerpoint/2010/main" val="4086361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7736B5B-1C7D-4945-9BE0-53AB083176E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E55BCB6-F284-4FFD-BB3C-B41BD5E41571}"/>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80C96EED-9487-4073-B9CC-A3C16B623CB6}"/>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6F0C659B-3CD3-486E-9DCE-50E15B82314F}"/>
              </a:ext>
            </a:extLst>
          </p:cNvPr>
          <p:cNvSpPr>
            <a:spLocks noGrp="1"/>
          </p:cNvSpPr>
          <p:nvPr>
            <p:ph type="dt" sz="half" idx="10"/>
          </p:nvPr>
        </p:nvSpPr>
        <p:spPr/>
        <p:txBody>
          <a:bodyPr/>
          <a:lstStyle/>
          <a:p>
            <a:fld id="{06DE7A86-A231-47B1-94FF-7F24487EDBD4}" type="datetimeFigureOut">
              <a:rPr lang="tr-TR" smtClean="0"/>
              <a:t>07.07.2025</a:t>
            </a:fld>
            <a:endParaRPr lang="tr-TR"/>
          </a:p>
        </p:txBody>
      </p:sp>
      <p:sp>
        <p:nvSpPr>
          <p:cNvPr id="6" name="Alt Bilgi Yer Tutucusu 5">
            <a:extLst>
              <a:ext uri="{FF2B5EF4-FFF2-40B4-BE49-F238E27FC236}">
                <a16:creationId xmlns:a16="http://schemas.microsoft.com/office/drawing/2014/main" id="{16F50F70-BBB9-4F10-9703-8ABA1D6B6D7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C494220-C81E-4B09-8937-66CBB0DFF70C}"/>
              </a:ext>
            </a:extLst>
          </p:cNvPr>
          <p:cNvSpPr>
            <a:spLocks noGrp="1"/>
          </p:cNvSpPr>
          <p:nvPr>
            <p:ph type="sldNum" sz="quarter" idx="12"/>
          </p:nvPr>
        </p:nvSpPr>
        <p:spPr/>
        <p:txBody>
          <a:bodyPr/>
          <a:lstStyle/>
          <a:p>
            <a:fld id="{E39838B3-020F-4B50-8DBD-AC0D52FA5988}" type="slidenum">
              <a:rPr lang="tr-TR" smtClean="0"/>
              <a:t>‹#›</a:t>
            </a:fld>
            <a:endParaRPr lang="tr-TR"/>
          </a:p>
        </p:txBody>
      </p:sp>
    </p:spTree>
    <p:extLst>
      <p:ext uri="{BB962C8B-B14F-4D97-AF65-F5344CB8AC3E}">
        <p14:creationId xmlns:p14="http://schemas.microsoft.com/office/powerpoint/2010/main" val="3100992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04A24C7-9F33-4DBE-9999-13496CA944AD}"/>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04290DF-D84C-4E1F-A04E-464776161C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BC6FA7AB-6039-449F-9FA5-C5188B2CE12B}"/>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77C34E59-AC4E-4860-A458-15ADE708B3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69D396D1-A141-4668-AF0A-2338AA8A8E0A}"/>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D554D144-FB72-4712-B69E-ED8DA66615A9}"/>
              </a:ext>
            </a:extLst>
          </p:cNvPr>
          <p:cNvSpPr>
            <a:spLocks noGrp="1"/>
          </p:cNvSpPr>
          <p:nvPr>
            <p:ph type="dt" sz="half" idx="10"/>
          </p:nvPr>
        </p:nvSpPr>
        <p:spPr/>
        <p:txBody>
          <a:bodyPr/>
          <a:lstStyle/>
          <a:p>
            <a:fld id="{06DE7A86-A231-47B1-94FF-7F24487EDBD4}" type="datetimeFigureOut">
              <a:rPr lang="tr-TR" smtClean="0"/>
              <a:t>07.07.2025</a:t>
            </a:fld>
            <a:endParaRPr lang="tr-TR"/>
          </a:p>
        </p:txBody>
      </p:sp>
      <p:sp>
        <p:nvSpPr>
          <p:cNvPr id="8" name="Alt Bilgi Yer Tutucusu 7">
            <a:extLst>
              <a:ext uri="{FF2B5EF4-FFF2-40B4-BE49-F238E27FC236}">
                <a16:creationId xmlns:a16="http://schemas.microsoft.com/office/drawing/2014/main" id="{A5E6E258-47D5-4699-AAFB-A0A9CB063784}"/>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664E12A-7628-4D8D-A344-BC5CE9D35BD7}"/>
              </a:ext>
            </a:extLst>
          </p:cNvPr>
          <p:cNvSpPr>
            <a:spLocks noGrp="1"/>
          </p:cNvSpPr>
          <p:nvPr>
            <p:ph type="sldNum" sz="quarter" idx="12"/>
          </p:nvPr>
        </p:nvSpPr>
        <p:spPr/>
        <p:txBody>
          <a:bodyPr/>
          <a:lstStyle/>
          <a:p>
            <a:fld id="{E39838B3-020F-4B50-8DBD-AC0D52FA5988}" type="slidenum">
              <a:rPr lang="tr-TR" smtClean="0"/>
              <a:t>‹#›</a:t>
            </a:fld>
            <a:endParaRPr lang="tr-TR"/>
          </a:p>
        </p:txBody>
      </p:sp>
    </p:spTree>
    <p:extLst>
      <p:ext uri="{BB962C8B-B14F-4D97-AF65-F5344CB8AC3E}">
        <p14:creationId xmlns:p14="http://schemas.microsoft.com/office/powerpoint/2010/main" val="3598095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596BDB6-518D-4D48-AC37-E2CF43837C9B}"/>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C9C410E6-D28E-4DFB-BB43-AA3490F31149}"/>
              </a:ext>
            </a:extLst>
          </p:cNvPr>
          <p:cNvSpPr>
            <a:spLocks noGrp="1"/>
          </p:cNvSpPr>
          <p:nvPr>
            <p:ph type="dt" sz="half" idx="10"/>
          </p:nvPr>
        </p:nvSpPr>
        <p:spPr/>
        <p:txBody>
          <a:bodyPr/>
          <a:lstStyle/>
          <a:p>
            <a:fld id="{06DE7A86-A231-47B1-94FF-7F24487EDBD4}" type="datetimeFigureOut">
              <a:rPr lang="tr-TR" smtClean="0"/>
              <a:t>07.07.2025</a:t>
            </a:fld>
            <a:endParaRPr lang="tr-TR"/>
          </a:p>
        </p:txBody>
      </p:sp>
      <p:sp>
        <p:nvSpPr>
          <p:cNvPr id="4" name="Alt Bilgi Yer Tutucusu 3">
            <a:extLst>
              <a:ext uri="{FF2B5EF4-FFF2-40B4-BE49-F238E27FC236}">
                <a16:creationId xmlns:a16="http://schemas.microsoft.com/office/drawing/2014/main" id="{4158EF20-C5E9-459C-B6DA-EC4D17FBA8E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25A886C6-3BFF-4C1A-8A28-6C9B83690596}"/>
              </a:ext>
            </a:extLst>
          </p:cNvPr>
          <p:cNvSpPr>
            <a:spLocks noGrp="1"/>
          </p:cNvSpPr>
          <p:nvPr>
            <p:ph type="sldNum" sz="quarter" idx="12"/>
          </p:nvPr>
        </p:nvSpPr>
        <p:spPr/>
        <p:txBody>
          <a:bodyPr/>
          <a:lstStyle/>
          <a:p>
            <a:fld id="{E39838B3-020F-4B50-8DBD-AC0D52FA5988}" type="slidenum">
              <a:rPr lang="tr-TR" smtClean="0"/>
              <a:t>‹#›</a:t>
            </a:fld>
            <a:endParaRPr lang="tr-TR"/>
          </a:p>
        </p:txBody>
      </p:sp>
    </p:spTree>
    <p:extLst>
      <p:ext uri="{BB962C8B-B14F-4D97-AF65-F5344CB8AC3E}">
        <p14:creationId xmlns:p14="http://schemas.microsoft.com/office/powerpoint/2010/main" val="1347798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C46A2663-56DB-4DB5-8C5C-FD838A1D7E3B}"/>
              </a:ext>
            </a:extLst>
          </p:cNvPr>
          <p:cNvSpPr>
            <a:spLocks noGrp="1"/>
          </p:cNvSpPr>
          <p:nvPr>
            <p:ph type="dt" sz="half" idx="10"/>
          </p:nvPr>
        </p:nvSpPr>
        <p:spPr/>
        <p:txBody>
          <a:bodyPr/>
          <a:lstStyle/>
          <a:p>
            <a:fld id="{06DE7A86-A231-47B1-94FF-7F24487EDBD4}" type="datetimeFigureOut">
              <a:rPr lang="tr-TR" smtClean="0"/>
              <a:t>07.07.2025</a:t>
            </a:fld>
            <a:endParaRPr lang="tr-TR"/>
          </a:p>
        </p:txBody>
      </p:sp>
      <p:sp>
        <p:nvSpPr>
          <p:cNvPr id="3" name="Alt Bilgi Yer Tutucusu 2">
            <a:extLst>
              <a:ext uri="{FF2B5EF4-FFF2-40B4-BE49-F238E27FC236}">
                <a16:creationId xmlns:a16="http://schemas.microsoft.com/office/drawing/2014/main" id="{693B6A7C-2D90-4C2C-BD86-C1D17B8B9567}"/>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BFA8C8C8-CC9B-4BE0-8E58-E0C20A97F070}"/>
              </a:ext>
            </a:extLst>
          </p:cNvPr>
          <p:cNvSpPr>
            <a:spLocks noGrp="1"/>
          </p:cNvSpPr>
          <p:nvPr>
            <p:ph type="sldNum" sz="quarter" idx="12"/>
          </p:nvPr>
        </p:nvSpPr>
        <p:spPr/>
        <p:txBody>
          <a:bodyPr/>
          <a:lstStyle/>
          <a:p>
            <a:fld id="{E39838B3-020F-4B50-8DBD-AC0D52FA5988}" type="slidenum">
              <a:rPr lang="tr-TR" smtClean="0"/>
              <a:t>‹#›</a:t>
            </a:fld>
            <a:endParaRPr lang="tr-TR"/>
          </a:p>
        </p:txBody>
      </p:sp>
    </p:spTree>
    <p:extLst>
      <p:ext uri="{BB962C8B-B14F-4D97-AF65-F5344CB8AC3E}">
        <p14:creationId xmlns:p14="http://schemas.microsoft.com/office/powerpoint/2010/main" val="2312891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BC9B6D5-5777-4AC1-B0B2-0E324EE2A41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D24858A4-4A3A-4774-BDDB-0BC76D06417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E33835A1-6D32-412F-93FF-65F3FB05A3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86FEDB8-77D4-408D-882E-8A8226BFF405}"/>
              </a:ext>
            </a:extLst>
          </p:cNvPr>
          <p:cNvSpPr>
            <a:spLocks noGrp="1"/>
          </p:cNvSpPr>
          <p:nvPr>
            <p:ph type="dt" sz="half" idx="10"/>
          </p:nvPr>
        </p:nvSpPr>
        <p:spPr/>
        <p:txBody>
          <a:bodyPr/>
          <a:lstStyle/>
          <a:p>
            <a:fld id="{06DE7A86-A231-47B1-94FF-7F24487EDBD4}" type="datetimeFigureOut">
              <a:rPr lang="tr-TR" smtClean="0"/>
              <a:t>07.07.2025</a:t>
            </a:fld>
            <a:endParaRPr lang="tr-TR"/>
          </a:p>
        </p:txBody>
      </p:sp>
      <p:sp>
        <p:nvSpPr>
          <p:cNvPr id="6" name="Alt Bilgi Yer Tutucusu 5">
            <a:extLst>
              <a:ext uri="{FF2B5EF4-FFF2-40B4-BE49-F238E27FC236}">
                <a16:creationId xmlns:a16="http://schemas.microsoft.com/office/drawing/2014/main" id="{5DDACEE9-7949-4D80-A99F-AA4EDC421D7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62C2FA3-44BA-40B7-9C9C-E82E3930EAB5}"/>
              </a:ext>
            </a:extLst>
          </p:cNvPr>
          <p:cNvSpPr>
            <a:spLocks noGrp="1"/>
          </p:cNvSpPr>
          <p:nvPr>
            <p:ph type="sldNum" sz="quarter" idx="12"/>
          </p:nvPr>
        </p:nvSpPr>
        <p:spPr/>
        <p:txBody>
          <a:bodyPr/>
          <a:lstStyle/>
          <a:p>
            <a:fld id="{E39838B3-020F-4B50-8DBD-AC0D52FA5988}" type="slidenum">
              <a:rPr lang="tr-TR" smtClean="0"/>
              <a:t>‹#›</a:t>
            </a:fld>
            <a:endParaRPr lang="tr-TR"/>
          </a:p>
        </p:txBody>
      </p:sp>
    </p:spTree>
    <p:extLst>
      <p:ext uri="{BB962C8B-B14F-4D97-AF65-F5344CB8AC3E}">
        <p14:creationId xmlns:p14="http://schemas.microsoft.com/office/powerpoint/2010/main" val="3218576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6140D79-702A-4317-9ABF-8FAFDFFEFBD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E5FD0CCE-C604-47FC-956F-3F952E9575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20597CF4-5ABD-4151-9426-A1D034517F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933D69CE-2A1B-4797-BE15-2BA2A10FCBF4}"/>
              </a:ext>
            </a:extLst>
          </p:cNvPr>
          <p:cNvSpPr>
            <a:spLocks noGrp="1"/>
          </p:cNvSpPr>
          <p:nvPr>
            <p:ph type="dt" sz="half" idx="10"/>
          </p:nvPr>
        </p:nvSpPr>
        <p:spPr/>
        <p:txBody>
          <a:bodyPr/>
          <a:lstStyle/>
          <a:p>
            <a:fld id="{06DE7A86-A231-47B1-94FF-7F24487EDBD4}" type="datetimeFigureOut">
              <a:rPr lang="tr-TR" smtClean="0"/>
              <a:t>07.07.2025</a:t>
            </a:fld>
            <a:endParaRPr lang="tr-TR"/>
          </a:p>
        </p:txBody>
      </p:sp>
      <p:sp>
        <p:nvSpPr>
          <p:cNvPr id="6" name="Alt Bilgi Yer Tutucusu 5">
            <a:extLst>
              <a:ext uri="{FF2B5EF4-FFF2-40B4-BE49-F238E27FC236}">
                <a16:creationId xmlns:a16="http://schemas.microsoft.com/office/drawing/2014/main" id="{AD668E1E-5218-4B11-A328-AB102C49308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38EBC13-A775-4B3E-91E4-7D8659E03499}"/>
              </a:ext>
            </a:extLst>
          </p:cNvPr>
          <p:cNvSpPr>
            <a:spLocks noGrp="1"/>
          </p:cNvSpPr>
          <p:nvPr>
            <p:ph type="sldNum" sz="quarter" idx="12"/>
          </p:nvPr>
        </p:nvSpPr>
        <p:spPr/>
        <p:txBody>
          <a:bodyPr/>
          <a:lstStyle/>
          <a:p>
            <a:fld id="{E39838B3-020F-4B50-8DBD-AC0D52FA5988}" type="slidenum">
              <a:rPr lang="tr-TR" smtClean="0"/>
              <a:t>‹#›</a:t>
            </a:fld>
            <a:endParaRPr lang="tr-TR"/>
          </a:p>
        </p:txBody>
      </p:sp>
    </p:spTree>
    <p:extLst>
      <p:ext uri="{BB962C8B-B14F-4D97-AF65-F5344CB8AC3E}">
        <p14:creationId xmlns:p14="http://schemas.microsoft.com/office/powerpoint/2010/main" val="3937351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A1811F2-CA82-46AB-B840-674FB2A907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0838941-71E7-4D9B-ADD6-4293B78530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57543CD-0F1C-4C24-A23A-C511BFE12C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E7A86-A231-47B1-94FF-7F24487EDBD4}" type="datetimeFigureOut">
              <a:rPr lang="tr-TR" smtClean="0"/>
              <a:t>07.07.2025</a:t>
            </a:fld>
            <a:endParaRPr lang="tr-TR"/>
          </a:p>
        </p:txBody>
      </p:sp>
      <p:sp>
        <p:nvSpPr>
          <p:cNvPr id="5" name="Alt Bilgi Yer Tutucusu 4">
            <a:extLst>
              <a:ext uri="{FF2B5EF4-FFF2-40B4-BE49-F238E27FC236}">
                <a16:creationId xmlns:a16="http://schemas.microsoft.com/office/drawing/2014/main" id="{FC7A1999-61D7-4202-B9B5-C00255A3E6C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83E0528B-5C46-46E3-BCE4-BE3ACCAB29E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9838B3-020F-4B50-8DBD-AC0D52FA5988}" type="slidenum">
              <a:rPr lang="tr-TR" smtClean="0"/>
              <a:t>‹#›</a:t>
            </a:fld>
            <a:endParaRPr lang="tr-TR"/>
          </a:p>
        </p:txBody>
      </p:sp>
    </p:spTree>
    <p:extLst>
      <p:ext uri="{BB962C8B-B14F-4D97-AF65-F5344CB8AC3E}">
        <p14:creationId xmlns:p14="http://schemas.microsoft.com/office/powerpoint/2010/main" val="8778947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51C5C3-C8D0-4567-A9B9-74C8FECDEA79}" type="datetimeFigureOut">
              <a:rPr lang="tr-TR" smtClean="0"/>
              <a:t>07.07.2025</a:t>
            </a:fld>
            <a:endParaRPr lang="tr-TR"/>
          </a:p>
        </p:txBody>
      </p:sp>
      <p:sp>
        <p:nvSpPr>
          <p:cNvPr id="5" name="Altbilgi Yer Tutucusu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9610F6-35FC-49CC-9C7D-FACD4E325E9D}" type="slidenum">
              <a:rPr lang="tr-TR" smtClean="0"/>
              <a:t>‹#›</a:t>
            </a:fld>
            <a:endParaRPr lang="tr-TR"/>
          </a:p>
        </p:txBody>
      </p:sp>
    </p:spTree>
    <p:extLst>
      <p:ext uri="{BB962C8B-B14F-4D97-AF65-F5344CB8AC3E}">
        <p14:creationId xmlns:p14="http://schemas.microsoft.com/office/powerpoint/2010/main" val="10150588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27BBC5-99F0-4491-944C-26D501762E6E}"/>
              </a:ext>
            </a:extLst>
          </p:cNvPr>
          <p:cNvSpPr>
            <a:spLocks noGrp="1"/>
          </p:cNvSpPr>
          <p:nvPr>
            <p:ph type="ctrTitle"/>
          </p:nvPr>
        </p:nvSpPr>
        <p:spPr/>
        <p:txBody>
          <a:bodyPr>
            <a:normAutofit/>
          </a:bodyPr>
          <a:lstStyle/>
          <a:p>
            <a:r>
              <a:rPr lang="tr-TR" b="1" dirty="0">
                <a:solidFill>
                  <a:srgbClr val="FF0000"/>
                </a:solidFill>
                <a:latin typeface="Arial Black" panose="020B0A04020102020204" pitchFamily="34" charset="0"/>
              </a:rPr>
              <a:t>YAPI- YER İLİŞKİSİ</a:t>
            </a:r>
          </a:p>
        </p:txBody>
      </p:sp>
      <p:sp>
        <p:nvSpPr>
          <p:cNvPr id="3" name="Alt Başlık 2">
            <a:extLst>
              <a:ext uri="{FF2B5EF4-FFF2-40B4-BE49-F238E27FC236}">
                <a16:creationId xmlns:a16="http://schemas.microsoft.com/office/drawing/2014/main" id="{024B70E5-C9BA-45A0-A0A6-2714C3FE158D}"/>
              </a:ext>
            </a:extLst>
          </p:cNvPr>
          <p:cNvSpPr>
            <a:spLocks noGrp="1"/>
          </p:cNvSpPr>
          <p:nvPr>
            <p:ph type="subTitle" idx="1"/>
          </p:nvPr>
        </p:nvSpPr>
        <p:spPr>
          <a:xfrm>
            <a:off x="1451429" y="3674610"/>
            <a:ext cx="9144000" cy="1655762"/>
          </a:xfrm>
        </p:spPr>
        <p:txBody>
          <a:bodyPr>
            <a:normAutofit fontScale="92500" lnSpcReduction="10000"/>
          </a:bodyPr>
          <a:lstStyle/>
          <a:p>
            <a:r>
              <a:rPr lang="tr-TR" sz="3600" b="1" dirty="0"/>
              <a:t>Erhan İÇÖZ</a:t>
            </a:r>
          </a:p>
          <a:p>
            <a:r>
              <a:rPr lang="tr-TR" sz="3600" b="1" dirty="0"/>
              <a:t>Jeofizik Y. Mühendisi</a:t>
            </a:r>
          </a:p>
          <a:p>
            <a:r>
              <a:rPr lang="tr-TR" sz="3600" b="1" dirty="0" err="1"/>
              <a:t>Egeçep</a:t>
            </a:r>
            <a:r>
              <a:rPr lang="tr-TR" sz="3600" b="1" dirty="0"/>
              <a:t> Bilim Kurulu Üyesi ve</a:t>
            </a:r>
          </a:p>
        </p:txBody>
      </p:sp>
    </p:spTree>
    <p:extLst>
      <p:ext uri="{BB962C8B-B14F-4D97-AF65-F5344CB8AC3E}">
        <p14:creationId xmlns:p14="http://schemas.microsoft.com/office/powerpoint/2010/main" val="4143582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40633" y="144999"/>
            <a:ext cx="11242306" cy="5755422"/>
          </a:xfrm>
          <a:prstGeom prst="rect">
            <a:avLst/>
          </a:prstGeom>
        </p:spPr>
        <p:txBody>
          <a:bodyPr wrap="square">
            <a:spAutoFit/>
          </a:bodyPr>
          <a:lstStyle/>
          <a:p>
            <a:pPr algn="ctr"/>
            <a:r>
              <a:rPr lang="tr-TR" sz="4400" b="1" dirty="0"/>
              <a:t>TSUNAMİ NEDİR</a:t>
            </a:r>
          </a:p>
          <a:p>
            <a:r>
              <a:rPr lang="tr-TR" sz="3600" dirty="0" err="1"/>
              <a:t>Tsunaminin</a:t>
            </a:r>
            <a:r>
              <a:rPr lang="tr-TR" sz="3600" dirty="0"/>
              <a:t> kelime anlamı, Liman </a:t>
            </a:r>
            <a:r>
              <a:rPr lang="tr-TR" sz="3600" dirty="0" err="1"/>
              <a:t>Dalgası’dır</a:t>
            </a:r>
            <a:r>
              <a:rPr lang="tr-TR" sz="3600" dirty="0"/>
              <a:t>. Türkçesi için ise ‘’</a:t>
            </a:r>
            <a:r>
              <a:rPr lang="tr-TR" sz="3600" dirty="0" err="1"/>
              <a:t>Süpürüntü</a:t>
            </a:r>
            <a:r>
              <a:rPr lang="tr-TR" sz="3600" dirty="0"/>
              <a:t> Dalgası’’ tanımı önerilmektedir. </a:t>
            </a:r>
          </a:p>
          <a:p>
            <a:endParaRPr lang="tr-TR" sz="3600" dirty="0"/>
          </a:p>
          <a:p>
            <a:r>
              <a:rPr lang="tr-TR" sz="3600" dirty="0"/>
              <a:t>Deniz altındaki deprem, heyelan veya volkan patlaması gibi nedenlerle oluşur. Bu olgular, deniz içerisinde çok büyük su kütlelerini aniden harekete geçirir. Derin denizlerde, bu hareketlerin oluşturduğu dalgaların boyutu büyük değildir. Ancak deniz sığlaştığında, bu dalgalar çok yüksek boyutlara ulaşır ve kıyıların çok içerilerine kadar deniz basar.</a:t>
            </a:r>
          </a:p>
        </p:txBody>
      </p:sp>
    </p:spTree>
    <p:extLst>
      <p:ext uri="{BB962C8B-B14F-4D97-AF65-F5344CB8AC3E}">
        <p14:creationId xmlns:p14="http://schemas.microsoft.com/office/powerpoint/2010/main" val="3448566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0159" y="220446"/>
            <a:ext cx="9182501" cy="6117841"/>
          </a:xfrm>
          <a:prstGeom prst="rect">
            <a:avLst/>
          </a:prstGeom>
        </p:spPr>
      </p:pic>
    </p:spTree>
    <p:extLst>
      <p:ext uri="{BB962C8B-B14F-4D97-AF65-F5344CB8AC3E}">
        <p14:creationId xmlns:p14="http://schemas.microsoft.com/office/powerpoint/2010/main" val="29298578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549" y="0"/>
            <a:ext cx="11680902" cy="6858000"/>
          </a:xfrm>
          <a:prstGeom prst="rect">
            <a:avLst/>
          </a:prstGeom>
        </p:spPr>
      </p:pic>
    </p:spTree>
    <p:extLst>
      <p:ext uri="{BB962C8B-B14F-4D97-AF65-F5344CB8AC3E}">
        <p14:creationId xmlns:p14="http://schemas.microsoft.com/office/powerpoint/2010/main" val="6535849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5753B912-5091-4F2A-9012-0C4240871C6D}"/>
              </a:ext>
            </a:extLst>
          </p:cNvPr>
          <p:cNvSpPr/>
          <p:nvPr/>
        </p:nvSpPr>
        <p:spPr>
          <a:xfrm>
            <a:off x="336430" y="161540"/>
            <a:ext cx="10524227" cy="4401205"/>
          </a:xfrm>
          <a:prstGeom prst="rect">
            <a:avLst/>
          </a:prstGeom>
        </p:spPr>
        <p:txBody>
          <a:bodyPr wrap="square">
            <a:spAutoFit/>
          </a:bodyPr>
          <a:lstStyle/>
          <a:p>
            <a:pPr lvl="0" algn="just"/>
            <a:r>
              <a:rPr lang="tr-TR" sz="4000" b="1" dirty="0">
                <a:solidFill>
                  <a:prstClr val="black"/>
                </a:solidFill>
              </a:rPr>
              <a:t>Hangi fayın kırıldığı, depremin büyüklüğü vatandaşı neden ilgilendirsin. </a:t>
            </a:r>
            <a:r>
              <a:rPr lang="tr-TR" sz="4000" dirty="0">
                <a:solidFill>
                  <a:prstClr val="black"/>
                </a:solidFill>
              </a:rPr>
              <a:t>Ama depremin şiddeti, herkesi ilgilendirir. Şiddet,  depremin yıkıcılık ya da hissedilme etkisidir. </a:t>
            </a:r>
          </a:p>
          <a:p>
            <a:pPr lvl="0" algn="just"/>
            <a:r>
              <a:rPr lang="tr-TR" sz="4000" dirty="0">
                <a:solidFill>
                  <a:prstClr val="black"/>
                </a:solidFill>
              </a:rPr>
              <a:t>Örneğin, </a:t>
            </a:r>
            <a:r>
              <a:rPr lang="tr-TR" sz="4000" dirty="0" err="1">
                <a:solidFill>
                  <a:prstClr val="black"/>
                </a:solidFill>
              </a:rPr>
              <a:t>Samos</a:t>
            </a:r>
            <a:r>
              <a:rPr lang="tr-TR" sz="4000" dirty="0">
                <a:solidFill>
                  <a:prstClr val="black"/>
                </a:solidFill>
              </a:rPr>
              <a:t> depremini, Bayraklı çok şiddetli yaşadı ama çok daha yakın olan Seferihisar, </a:t>
            </a:r>
            <a:r>
              <a:rPr lang="tr-TR" sz="4000" dirty="0" err="1">
                <a:solidFill>
                  <a:prstClr val="black"/>
                </a:solidFill>
              </a:rPr>
              <a:t>Bayraklı’ya</a:t>
            </a:r>
            <a:r>
              <a:rPr lang="tr-TR" sz="4000" dirty="0">
                <a:solidFill>
                  <a:prstClr val="black"/>
                </a:solidFill>
              </a:rPr>
              <a:t> oranla neredeyse yarı yarıya hissetti.</a:t>
            </a:r>
          </a:p>
        </p:txBody>
      </p:sp>
    </p:spTree>
    <p:extLst>
      <p:ext uri="{BB962C8B-B14F-4D97-AF65-F5344CB8AC3E}">
        <p14:creationId xmlns:p14="http://schemas.microsoft.com/office/powerpoint/2010/main" val="4677292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6112" y="270302"/>
            <a:ext cx="11051699" cy="6370975"/>
          </a:xfrm>
          <a:prstGeom prst="rect">
            <a:avLst/>
          </a:prstGeom>
        </p:spPr>
        <p:txBody>
          <a:bodyPr wrap="square">
            <a:spAutoFit/>
          </a:bodyPr>
          <a:lstStyle/>
          <a:p>
            <a:pPr lvl="0" algn="ctr" eaLnBrk="0" fontAlgn="base" hangingPunct="0">
              <a:spcBef>
                <a:spcPct val="0"/>
              </a:spcBef>
              <a:spcAft>
                <a:spcPct val="0"/>
              </a:spcAft>
            </a:pPr>
            <a:r>
              <a:rPr lang="tr-TR" sz="4800" b="1" dirty="0">
                <a:solidFill>
                  <a:srgbClr val="FF0000"/>
                </a:solidFill>
                <a:latin typeface="Calibri" panose="020F0502020204030204" pitchFamily="34" charset="0"/>
              </a:rPr>
              <a:t>DEPREMLER ÖNCEDEN BİLİNEBİLİR Mİ</a:t>
            </a:r>
          </a:p>
          <a:p>
            <a:pPr lvl="0" algn="just" eaLnBrk="0" fontAlgn="base" hangingPunct="0">
              <a:spcBef>
                <a:spcPct val="0"/>
              </a:spcBef>
              <a:spcAft>
                <a:spcPct val="0"/>
              </a:spcAft>
            </a:pPr>
            <a:r>
              <a:rPr lang="tr-TR" sz="4000" b="1" dirty="0">
                <a:latin typeface="Calibri" panose="020F0502020204030204" pitchFamily="34" charset="0"/>
              </a:rPr>
              <a:t>Şu ana kadar, depremlerin birkaç gün önceden bilinmesi yönünde, güvenilir bir sonuç alınabilmiş değildir. Bu yönde, dünyanın her ülkesinde bilimsel çalışmalar yapılıyor, bazı küçük başarılar alındı ama henüz kesinleşmiş bir gelişme yok.</a:t>
            </a:r>
          </a:p>
          <a:p>
            <a:pPr lvl="0" algn="just" eaLnBrk="0" fontAlgn="base" hangingPunct="0">
              <a:spcBef>
                <a:spcPct val="0"/>
              </a:spcBef>
              <a:spcAft>
                <a:spcPct val="0"/>
              </a:spcAft>
            </a:pPr>
            <a:endParaRPr lang="tr-TR" sz="4000" b="1" dirty="0">
              <a:latin typeface="Calibri" panose="020F0502020204030204" pitchFamily="34" charset="0"/>
            </a:endParaRPr>
          </a:p>
          <a:p>
            <a:pPr lvl="0" algn="just" eaLnBrk="0" fontAlgn="base" hangingPunct="0">
              <a:spcBef>
                <a:spcPct val="0"/>
              </a:spcBef>
              <a:spcAft>
                <a:spcPct val="0"/>
              </a:spcAft>
            </a:pPr>
            <a:r>
              <a:rPr lang="tr-TR" sz="4000" b="1" dirty="0">
                <a:latin typeface="Calibri" panose="020F0502020204030204" pitchFamily="34" charset="0"/>
              </a:rPr>
              <a:t>Ama deprem fırsatçıları ortaya döküldü, çeşitli spekülasyonlar yapılıyor, bazıları (örneğin İzmir’de) belediyelere sözde deprem uyarı sistemleri satıyor. </a:t>
            </a:r>
            <a:endParaRPr lang="tr-TR" sz="4000" b="1" dirty="0">
              <a:latin typeface="Arial" panose="020B0604020202020204" pitchFamily="34" charset="0"/>
            </a:endParaRPr>
          </a:p>
        </p:txBody>
      </p:sp>
    </p:spTree>
    <p:extLst>
      <p:ext uri="{BB962C8B-B14F-4D97-AF65-F5344CB8AC3E}">
        <p14:creationId xmlns:p14="http://schemas.microsoft.com/office/powerpoint/2010/main" val="1838779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68086" y="136385"/>
            <a:ext cx="11107359" cy="5632311"/>
          </a:xfrm>
          <a:prstGeom prst="rect">
            <a:avLst/>
          </a:prstGeom>
        </p:spPr>
        <p:txBody>
          <a:bodyPr wrap="square">
            <a:spAutoFit/>
          </a:bodyPr>
          <a:lstStyle/>
          <a:p>
            <a:pPr lvl="0" eaLnBrk="0" fontAlgn="base" hangingPunct="0">
              <a:spcBef>
                <a:spcPct val="0"/>
              </a:spcBef>
              <a:spcAft>
                <a:spcPct val="0"/>
              </a:spcAft>
            </a:pPr>
            <a:r>
              <a:rPr lang="tr-TR" sz="4000" b="1" dirty="0">
                <a:latin typeface="Calibri" panose="020F0502020204030204" pitchFamily="34" charset="0"/>
              </a:rPr>
              <a:t>Şimdilik depremler, sadece birkaç saniye ile bir-iki dakika önceden belirlenebiliyor. Bu bile önemlidir. Bu sayede, elektrik, doğalgaz gibi, depremde tehlike oluşturabilecek </a:t>
            </a:r>
            <a:r>
              <a:rPr lang="tr-TR" sz="4000" b="1" dirty="0" err="1">
                <a:latin typeface="Calibri" panose="020F0502020204030204" pitchFamily="34" charset="0"/>
              </a:rPr>
              <a:t>tesisatların</a:t>
            </a:r>
            <a:r>
              <a:rPr lang="tr-TR" sz="4000" b="1" dirty="0">
                <a:latin typeface="Calibri" panose="020F0502020204030204" pitchFamily="34" charset="0"/>
              </a:rPr>
              <a:t> kesilerek yangın </a:t>
            </a:r>
            <a:r>
              <a:rPr lang="tr-TR" sz="4000" b="1" dirty="0" err="1">
                <a:latin typeface="Calibri" panose="020F0502020204030204" pitchFamily="34" charset="0"/>
              </a:rPr>
              <a:t>vs</a:t>
            </a:r>
            <a:r>
              <a:rPr lang="tr-TR" sz="4000" b="1" dirty="0">
                <a:latin typeface="Calibri" panose="020F0502020204030204" pitchFamily="34" charset="0"/>
              </a:rPr>
              <a:t> oluşması önlenebiliyor.</a:t>
            </a:r>
          </a:p>
          <a:p>
            <a:pPr lvl="0" eaLnBrk="0" fontAlgn="base" hangingPunct="0">
              <a:spcBef>
                <a:spcPct val="0"/>
              </a:spcBef>
              <a:spcAft>
                <a:spcPct val="0"/>
              </a:spcAft>
            </a:pPr>
            <a:r>
              <a:rPr lang="tr-TR" sz="4000" b="1" dirty="0">
                <a:ea typeface="Calibri" panose="020F0502020204030204" pitchFamily="34" charset="0"/>
              </a:rPr>
              <a:t>Açık denize (kıyı ötesine) </a:t>
            </a:r>
            <a:r>
              <a:rPr lang="tr-TR" sz="4000" b="1" dirty="0" err="1">
                <a:ea typeface="Calibri" panose="020F0502020204030204" pitchFamily="34" charset="0"/>
              </a:rPr>
              <a:t>Tsunami</a:t>
            </a:r>
            <a:r>
              <a:rPr lang="tr-TR" sz="4000" b="1" dirty="0">
                <a:ea typeface="Calibri" panose="020F0502020204030204" pitchFamily="34" charset="0"/>
              </a:rPr>
              <a:t> uyarı sistemleri kurularak radyo dalgalarıyla </a:t>
            </a:r>
            <a:r>
              <a:rPr lang="tr-TR" sz="4000" b="1" dirty="0" err="1"/>
              <a:t>Tsunamiler</a:t>
            </a:r>
            <a:r>
              <a:rPr lang="tr-TR" sz="4000" b="1" dirty="0">
                <a:ea typeface="Calibri" panose="020F0502020204030204" pitchFamily="34" charset="0"/>
              </a:rPr>
              <a:t> (</a:t>
            </a:r>
            <a:r>
              <a:rPr lang="tr-TR" sz="4000" b="1" dirty="0" err="1">
                <a:ea typeface="Calibri" panose="020F0502020204030204" pitchFamily="34" charset="0"/>
              </a:rPr>
              <a:t>süpürüntü</a:t>
            </a:r>
            <a:r>
              <a:rPr lang="tr-TR" sz="4000" b="1" dirty="0">
                <a:ea typeface="Calibri" panose="020F0502020204030204" pitchFamily="34" charset="0"/>
              </a:rPr>
              <a:t> dalgaları) kıyıya ulaşmadan kıyıdaki uyarı sistemleri harekete geçirilebiliyor</a:t>
            </a:r>
            <a:r>
              <a:rPr lang="tr-TR" sz="4000" dirty="0">
                <a:latin typeface="Times New Roman" panose="02020603050405020304" pitchFamily="18" charset="0"/>
                <a:ea typeface="Calibri" panose="020F0502020204030204" pitchFamily="34" charset="0"/>
              </a:rPr>
              <a:t>. </a:t>
            </a:r>
            <a:endParaRPr lang="tr-TR" sz="4000" b="1" dirty="0">
              <a:latin typeface="Arial" panose="020B0604020202020204" pitchFamily="34" charset="0"/>
            </a:endParaRPr>
          </a:p>
        </p:txBody>
      </p:sp>
    </p:spTree>
    <p:extLst>
      <p:ext uri="{BB962C8B-B14F-4D97-AF65-F5344CB8AC3E}">
        <p14:creationId xmlns:p14="http://schemas.microsoft.com/office/powerpoint/2010/main" val="1607854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a:extLst>
              <a:ext uri="{FF2B5EF4-FFF2-40B4-BE49-F238E27FC236}">
                <a16:creationId xmlns:a16="http://schemas.microsoft.com/office/drawing/2014/main" id="{97D308F4-801E-4BBD-8236-56403A18436D}"/>
              </a:ext>
            </a:extLst>
          </p:cNvPr>
          <p:cNvSpPr/>
          <p:nvPr/>
        </p:nvSpPr>
        <p:spPr>
          <a:xfrm>
            <a:off x="702644" y="627091"/>
            <a:ext cx="11107554" cy="3785652"/>
          </a:xfrm>
          <a:prstGeom prst="rect">
            <a:avLst/>
          </a:prstGeom>
        </p:spPr>
        <p:txBody>
          <a:bodyPr wrap="square">
            <a:spAutoFit/>
          </a:bodyPr>
          <a:lstStyle/>
          <a:p>
            <a:r>
              <a:rPr lang="tr-TR" sz="4000" dirty="0"/>
              <a:t>Yer kabuğu oluşmaya başladığından beri, yani 4-5 milyar yıldır depremler oldu ve daha da olacak. </a:t>
            </a:r>
          </a:p>
          <a:p>
            <a:r>
              <a:rPr lang="tr-TR" sz="4000" dirty="0"/>
              <a:t>Her depremden sonra  oluşan artçılar, o bölgede dengenin yeniden oluşması nedeniyle gerçekleşmektedir. </a:t>
            </a:r>
          </a:p>
          <a:p>
            <a:endParaRPr lang="tr-TR" sz="4000" dirty="0"/>
          </a:p>
        </p:txBody>
      </p:sp>
    </p:spTree>
    <p:extLst>
      <p:ext uri="{BB962C8B-B14F-4D97-AF65-F5344CB8AC3E}">
        <p14:creationId xmlns:p14="http://schemas.microsoft.com/office/powerpoint/2010/main" val="38066131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17BCE690-24D5-4681-9CA1-BD99AA95AF55}"/>
              </a:ext>
            </a:extLst>
          </p:cNvPr>
          <p:cNvSpPr/>
          <p:nvPr/>
        </p:nvSpPr>
        <p:spPr>
          <a:xfrm>
            <a:off x="1921789" y="1232949"/>
            <a:ext cx="7501179" cy="1938992"/>
          </a:xfrm>
          <a:prstGeom prst="rect">
            <a:avLst/>
          </a:prstGeom>
        </p:spPr>
        <p:txBody>
          <a:bodyPr wrap="square">
            <a:spAutoFit/>
          </a:bodyPr>
          <a:lstStyle/>
          <a:p>
            <a:pPr lvl="0"/>
            <a:r>
              <a:rPr lang="tr-TR" sz="4000" dirty="0">
                <a:solidFill>
                  <a:prstClr val="black"/>
                </a:solidFill>
              </a:rPr>
              <a:t>Depremler olmazsa ne olur sorusunun yanıtı ise tektir:</a:t>
            </a:r>
          </a:p>
          <a:p>
            <a:pPr lvl="0"/>
            <a:r>
              <a:rPr lang="tr-TR" sz="4000" b="1" dirty="0">
                <a:solidFill>
                  <a:srgbClr val="FF0000"/>
                </a:solidFill>
              </a:rPr>
              <a:t>DÜNYA ÖLÜ BİR GEZEGEN OLUR</a:t>
            </a:r>
          </a:p>
        </p:txBody>
      </p:sp>
    </p:spTree>
    <p:extLst>
      <p:ext uri="{BB962C8B-B14F-4D97-AF65-F5344CB8AC3E}">
        <p14:creationId xmlns:p14="http://schemas.microsoft.com/office/powerpoint/2010/main" val="29971888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B1DF24C1-3603-4328-820E-E8BFFA9E7701}"/>
              </a:ext>
            </a:extLst>
          </p:cNvPr>
          <p:cNvSpPr/>
          <p:nvPr/>
        </p:nvSpPr>
        <p:spPr>
          <a:xfrm>
            <a:off x="986725" y="721504"/>
            <a:ext cx="10348383" cy="5632311"/>
          </a:xfrm>
          <a:prstGeom prst="rect">
            <a:avLst/>
          </a:prstGeom>
        </p:spPr>
        <p:txBody>
          <a:bodyPr wrap="square">
            <a:spAutoFit/>
          </a:bodyPr>
          <a:lstStyle/>
          <a:p>
            <a:pPr lvl="0"/>
            <a:r>
              <a:rPr lang="tr-TR" sz="4000" b="1" dirty="0">
                <a:solidFill>
                  <a:srgbClr val="FF0000"/>
                </a:solidFill>
              </a:rPr>
              <a:t>Depremlerden niçin korkuyoruz</a:t>
            </a:r>
          </a:p>
          <a:p>
            <a:pPr lvl="0"/>
            <a:r>
              <a:rPr lang="tr-TR" sz="4000" dirty="0"/>
              <a:t>En eski doğa olaylarından birisi olan depremlerden korkma nedenimiz, oturduğumuz yapıya </a:t>
            </a:r>
            <a:r>
              <a:rPr lang="tr-TR" sz="4000" dirty="0" err="1"/>
              <a:t>güvenememizden</a:t>
            </a:r>
            <a:r>
              <a:rPr lang="tr-TR" sz="4000" dirty="0"/>
              <a:t> kaynaklanmaktadır. </a:t>
            </a:r>
          </a:p>
          <a:p>
            <a:pPr lvl="0"/>
            <a:endParaRPr lang="tr-TR" sz="4000" dirty="0"/>
          </a:p>
          <a:p>
            <a:pPr lvl="0"/>
            <a:r>
              <a:rPr lang="tr-TR" sz="4000" dirty="0"/>
              <a:t>Ayrıca, gelecek hakkında belirsizliklerin ortaya çıkması da korkumuzun bir başka nedenidir. Yani, deprem sonrası yaşamımızda nasıl bir gelecekle karşı karşıya kalacağız</a:t>
            </a:r>
          </a:p>
        </p:txBody>
      </p:sp>
    </p:spTree>
    <p:extLst>
      <p:ext uri="{BB962C8B-B14F-4D97-AF65-F5344CB8AC3E}">
        <p14:creationId xmlns:p14="http://schemas.microsoft.com/office/powerpoint/2010/main" val="35243659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068404" y="1432627"/>
            <a:ext cx="9357883"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sz="3600" b="0" i="0" u="none" strike="noStrike" cap="none" normalizeH="0" baseline="0" dirty="0">
                <a:ln>
                  <a:noFill/>
                </a:ln>
                <a:solidFill>
                  <a:schemeClr val="tx1"/>
                </a:solidFill>
                <a:effectLst/>
                <a:latin typeface="Calibri" panose="020F0502020204030204" pitchFamily="34" charset="0"/>
              </a:rPr>
              <a:t>Deprem dinamik bir olaydır.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3600" b="0" i="0" u="none" strike="noStrike" cap="none" normalizeH="0" baseline="0" dirty="0">
                <a:ln>
                  <a:noFill/>
                </a:ln>
                <a:solidFill>
                  <a:schemeClr val="tx1"/>
                </a:solidFill>
                <a:effectLst/>
                <a:latin typeface="Calibri" panose="020F0502020204030204" pitchFamily="34" charset="0"/>
              </a:rPr>
              <a:t>Depremi ölçmek jeofizik bilim dalının konusudur.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3600" b="0" i="0" u="none" strike="noStrike" cap="none" normalizeH="0" baseline="0" dirty="0">
                <a:ln>
                  <a:noFill/>
                </a:ln>
                <a:solidFill>
                  <a:schemeClr val="tx1"/>
                </a:solidFill>
                <a:effectLst/>
                <a:latin typeface="Calibri" panose="020F0502020204030204" pitchFamily="34" charset="0"/>
              </a:rPr>
              <a:t>Deprem sonrası oluşan fayları incelemek ise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3600" b="0" i="0" u="none" strike="noStrike" cap="none" normalizeH="0" baseline="0" dirty="0">
                <a:ln>
                  <a:noFill/>
                </a:ln>
                <a:solidFill>
                  <a:schemeClr val="tx1"/>
                </a:solidFill>
                <a:effectLst/>
                <a:latin typeface="Calibri" panose="020F0502020204030204" pitchFamily="34" charset="0"/>
              </a:rPr>
              <a:t>jeoloji mühendisliğinin konusu. </a:t>
            </a:r>
            <a:endParaRPr kumimoji="0" lang="tr-TR" sz="3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99905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05EC3D0A-68CB-4BF7-9D71-904B7503EDAD}"/>
              </a:ext>
            </a:extLst>
          </p:cNvPr>
          <p:cNvSpPr/>
          <p:nvPr/>
        </p:nvSpPr>
        <p:spPr>
          <a:xfrm>
            <a:off x="1019901" y="307180"/>
            <a:ext cx="9100633" cy="1323439"/>
          </a:xfrm>
          <a:prstGeom prst="rect">
            <a:avLst/>
          </a:prstGeom>
        </p:spPr>
        <p:txBody>
          <a:bodyPr wrap="none">
            <a:spAutoFit/>
          </a:bodyPr>
          <a:lstStyle/>
          <a:p>
            <a:r>
              <a:rPr lang="tr-TR" sz="4000" b="1" dirty="0">
                <a:solidFill>
                  <a:srgbClr val="FF0000"/>
                </a:solidFill>
              </a:rPr>
              <a:t>Depremlerde yaşamını yitirenlerin anısına</a:t>
            </a:r>
          </a:p>
          <a:p>
            <a:r>
              <a:rPr lang="tr-TR" sz="4000" b="1" dirty="0">
                <a:solidFill>
                  <a:srgbClr val="FF0000"/>
                </a:solidFill>
              </a:rPr>
              <a:t>                </a:t>
            </a:r>
            <a:endParaRPr lang="tr-TR" sz="4000" dirty="0">
              <a:solidFill>
                <a:srgbClr val="FF0000"/>
              </a:solidFill>
            </a:endParaRPr>
          </a:p>
        </p:txBody>
      </p:sp>
      <p:pic>
        <p:nvPicPr>
          <p:cNvPr id="3" name="Picture 2" descr="AFAD son açıklamalar: İzmir depremi kaç kişi öldü? 30 Ekim İzmir depreminde ölenlerin isim listesi">
            <a:extLst>
              <a:ext uri="{FF2B5EF4-FFF2-40B4-BE49-F238E27FC236}">
                <a16:creationId xmlns:a16="http://schemas.microsoft.com/office/drawing/2014/main" id="{6B5FDB9C-E229-45E7-BB44-0B437D8DD7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6743" y="1064420"/>
            <a:ext cx="9873792" cy="4630637"/>
          </a:xfrm>
          <a:prstGeom prst="rect">
            <a:avLst/>
          </a:prstGeom>
          <a:noFill/>
          <a:extLst>
            <a:ext uri="{909E8E84-426E-40DD-AFC4-6F175D3DCCD1}">
              <a14:hiddenFill xmlns:a14="http://schemas.microsoft.com/office/drawing/2010/main">
                <a:solidFill>
                  <a:srgbClr val="FFFFFF"/>
                </a:solidFill>
              </a14:hiddenFill>
            </a:ext>
          </a:extLst>
        </p:spPr>
      </p:pic>
      <p:sp>
        <p:nvSpPr>
          <p:cNvPr id="5" name="Dikdörtgen 4">
            <a:extLst>
              <a:ext uri="{FF2B5EF4-FFF2-40B4-BE49-F238E27FC236}">
                <a16:creationId xmlns:a16="http://schemas.microsoft.com/office/drawing/2014/main" id="{13484131-A737-40D7-8C53-3F144866D732}"/>
              </a:ext>
            </a:extLst>
          </p:cNvPr>
          <p:cNvSpPr/>
          <p:nvPr/>
        </p:nvSpPr>
        <p:spPr>
          <a:xfrm>
            <a:off x="2075530" y="5793580"/>
            <a:ext cx="5179751" cy="707886"/>
          </a:xfrm>
          <a:prstGeom prst="rect">
            <a:avLst/>
          </a:prstGeom>
        </p:spPr>
        <p:txBody>
          <a:bodyPr wrap="none">
            <a:spAutoFit/>
          </a:bodyPr>
          <a:lstStyle/>
          <a:p>
            <a:pPr lvl="0"/>
            <a:r>
              <a:rPr lang="tr-TR" sz="4000" b="1" dirty="0">
                <a:solidFill>
                  <a:srgbClr val="FF0000"/>
                </a:solidFill>
              </a:rPr>
              <a:t>Ders Alınması dileğimle</a:t>
            </a:r>
            <a:endParaRPr lang="tr-TR" b="1" dirty="0">
              <a:solidFill>
                <a:srgbClr val="FF0000"/>
              </a:solidFill>
            </a:endParaRPr>
          </a:p>
        </p:txBody>
      </p:sp>
    </p:spTree>
    <p:extLst>
      <p:ext uri="{BB962C8B-B14F-4D97-AF65-F5344CB8AC3E}">
        <p14:creationId xmlns:p14="http://schemas.microsoft.com/office/powerpoint/2010/main" val="22838419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17634" y="491508"/>
            <a:ext cx="11290433" cy="5693866"/>
          </a:xfrm>
          <a:prstGeom prst="rect">
            <a:avLst/>
          </a:prstGeom>
        </p:spPr>
        <p:txBody>
          <a:bodyPr wrap="square">
            <a:spAutoFit/>
          </a:bodyPr>
          <a:lstStyle/>
          <a:p>
            <a:pPr algn="ctr"/>
            <a:r>
              <a:rPr lang="tr-TR" sz="4400" b="1" dirty="0">
                <a:solidFill>
                  <a:srgbClr val="FF0000"/>
                </a:solidFill>
              </a:rPr>
              <a:t>Güvenli yapı nasıl olur</a:t>
            </a:r>
          </a:p>
          <a:p>
            <a:r>
              <a:rPr lang="tr-TR" sz="4000" dirty="0"/>
              <a:t>Güvenli bir yapı için 4 faktör gereklidir. </a:t>
            </a:r>
          </a:p>
          <a:p>
            <a:pPr marL="742950" indent="-742950">
              <a:buAutoNum type="arabicPeriod"/>
            </a:pPr>
            <a:r>
              <a:rPr lang="tr-TR" sz="4000" dirty="0"/>
              <a:t>Öncelikle bilimsel temellere dayalı jeofizik ve jeolojik zemin etüdü yapılmalıdır</a:t>
            </a:r>
          </a:p>
          <a:p>
            <a:pPr marL="742950" indent="-742950">
              <a:buAutoNum type="arabicPeriod"/>
            </a:pPr>
            <a:r>
              <a:rPr lang="tr-TR" sz="4000" dirty="0"/>
              <a:t>Bu zemin etüdünün sonuçlarına uygun bir yapı projelendirilmesi yapılmalıdır</a:t>
            </a:r>
          </a:p>
          <a:p>
            <a:pPr marL="742950" indent="-742950">
              <a:buAutoNum type="arabicPeriod"/>
            </a:pPr>
            <a:r>
              <a:rPr lang="tr-TR" sz="4000" dirty="0"/>
              <a:t>Zemin etüdü ve proje verilerine uygun inşaat yapılmalıdır.</a:t>
            </a:r>
          </a:p>
          <a:p>
            <a:pPr marL="742950" indent="-742950">
              <a:buAutoNum type="arabicPeriod"/>
            </a:pPr>
            <a:r>
              <a:rPr lang="tr-TR" sz="4000" dirty="0"/>
              <a:t>Tüm bu aşamalar, kamusal olarak denetlenmelidir </a:t>
            </a:r>
          </a:p>
        </p:txBody>
      </p:sp>
    </p:spTree>
    <p:extLst>
      <p:ext uri="{BB962C8B-B14F-4D97-AF65-F5344CB8AC3E}">
        <p14:creationId xmlns:p14="http://schemas.microsoft.com/office/powerpoint/2010/main" val="28204460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EABD18C4-BCB9-4721-88D0-4293D7321802}"/>
              </a:ext>
            </a:extLst>
          </p:cNvPr>
          <p:cNvSpPr/>
          <p:nvPr/>
        </p:nvSpPr>
        <p:spPr>
          <a:xfrm>
            <a:off x="1381431" y="483879"/>
            <a:ext cx="10314039" cy="5078313"/>
          </a:xfrm>
          <a:prstGeom prst="rect">
            <a:avLst/>
          </a:prstGeom>
        </p:spPr>
        <p:txBody>
          <a:bodyPr wrap="square">
            <a:spAutoFit/>
          </a:bodyPr>
          <a:lstStyle/>
          <a:p>
            <a:pPr lvl="0" algn="ctr"/>
            <a:r>
              <a:rPr lang="tr-TR" sz="4400" b="1" dirty="0">
                <a:solidFill>
                  <a:srgbClr val="FF0000"/>
                </a:solidFill>
              </a:rPr>
              <a:t>Güvenli yapı nasıl olur</a:t>
            </a:r>
          </a:p>
          <a:p>
            <a:pPr lvl="0"/>
            <a:r>
              <a:rPr lang="tr-TR" sz="4000" dirty="0">
                <a:solidFill>
                  <a:prstClr val="black"/>
                </a:solidFill>
              </a:rPr>
              <a:t>İçinde oturulmakta olan yapıların donatıları ve beton kalitesi, beton </a:t>
            </a:r>
            <a:r>
              <a:rPr lang="tr-TR" sz="4000" dirty="0" err="1">
                <a:solidFill>
                  <a:prstClr val="black"/>
                </a:solidFill>
              </a:rPr>
              <a:t>içerieli</a:t>
            </a:r>
            <a:r>
              <a:rPr lang="tr-TR" sz="4000" dirty="0">
                <a:solidFill>
                  <a:prstClr val="black"/>
                </a:solidFill>
              </a:rPr>
              <a:t>,  boşluklar yapı radarı </a:t>
            </a:r>
            <a:r>
              <a:rPr lang="tr-TR" sz="4000">
                <a:solidFill>
                  <a:prstClr val="black"/>
                </a:solidFill>
              </a:rPr>
              <a:t>ile ölçülmeli sinde </a:t>
            </a:r>
            <a:r>
              <a:rPr lang="tr-TR" sz="4000" dirty="0">
                <a:solidFill>
                  <a:prstClr val="black"/>
                </a:solidFill>
              </a:rPr>
              <a:t>gözle görülemeyen çatlak v projesine uygunluğu gibi özellikler yapı radarı, </a:t>
            </a:r>
            <a:r>
              <a:rPr lang="tr-TR" sz="4000" dirty="0" err="1">
                <a:solidFill>
                  <a:prstClr val="black"/>
                </a:solidFill>
              </a:rPr>
              <a:t>karot</a:t>
            </a:r>
            <a:r>
              <a:rPr lang="tr-TR" sz="4000" dirty="0">
                <a:solidFill>
                  <a:prstClr val="black"/>
                </a:solidFill>
              </a:rPr>
              <a:t> alınması, projenin inşaat mühendislerince </a:t>
            </a:r>
          </a:p>
          <a:p>
            <a:pPr marL="742950" lvl="0" indent="-742950">
              <a:buFontTx/>
              <a:buAutoNum type="arabicPeriod"/>
            </a:pPr>
            <a:r>
              <a:rPr lang="tr-TR" sz="4000" dirty="0">
                <a:solidFill>
                  <a:prstClr val="black"/>
                </a:solidFill>
              </a:rPr>
              <a:t>Öncelikle bilimsel </a:t>
            </a:r>
            <a:endParaRPr lang="tr-TR" dirty="0"/>
          </a:p>
        </p:txBody>
      </p:sp>
    </p:spTree>
    <p:extLst>
      <p:ext uri="{BB962C8B-B14F-4D97-AF65-F5344CB8AC3E}">
        <p14:creationId xmlns:p14="http://schemas.microsoft.com/office/powerpoint/2010/main" val="27360430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56136" y="772718"/>
            <a:ext cx="11569566" cy="6186309"/>
          </a:xfrm>
          <a:prstGeom prst="rect">
            <a:avLst/>
          </a:prstGeom>
        </p:spPr>
        <p:txBody>
          <a:bodyPr wrap="square">
            <a:spAutoFit/>
          </a:bodyPr>
          <a:lstStyle/>
          <a:p>
            <a:pPr lvl="0" algn="ctr"/>
            <a:r>
              <a:rPr lang="tr-TR" sz="4400" b="1" dirty="0">
                <a:solidFill>
                  <a:srgbClr val="FF0000"/>
                </a:solidFill>
              </a:rPr>
              <a:t>Doğru Denetim Nasıl Olmalı</a:t>
            </a:r>
          </a:p>
          <a:p>
            <a:pPr lvl="0" algn="just"/>
            <a:r>
              <a:rPr lang="tr-TR" sz="4400" dirty="0"/>
              <a:t>Doğru bir denetim, mutlaka kamusal olmalıdır.</a:t>
            </a:r>
          </a:p>
          <a:p>
            <a:pPr lvl="0" algn="just"/>
            <a:r>
              <a:rPr lang="tr-TR" sz="4400" dirty="0"/>
              <a:t>Bunun yolu, denetimin belediyeler ve TMMOB’ye bağlı ilgili odaların, her aşamada denetim yapabilmesidir. Oysa günümüzde denetimi, Yapı Denetim Şirketleri yapıyor. Yani, bir ticari şirketi (inşaat şirketini) başka bir ticari şirket (yapı denetim şirketi) yapıyor. Bu, olacak şey değil.</a:t>
            </a:r>
          </a:p>
          <a:p>
            <a:pPr lvl="0" algn="ctr"/>
            <a:endParaRPr lang="tr-TR" sz="4400" dirty="0"/>
          </a:p>
        </p:txBody>
      </p:sp>
    </p:spTree>
    <p:extLst>
      <p:ext uri="{BB962C8B-B14F-4D97-AF65-F5344CB8AC3E}">
        <p14:creationId xmlns:p14="http://schemas.microsoft.com/office/powerpoint/2010/main" val="40806228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5753B912-5091-4F2A-9012-0C4240871C6D}"/>
              </a:ext>
            </a:extLst>
          </p:cNvPr>
          <p:cNvSpPr/>
          <p:nvPr/>
        </p:nvSpPr>
        <p:spPr>
          <a:xfrm>
            <a:off x="336430" y="161540"/>
            <a:ext cx="11156134" cy="6186309"/>
          </a:xfrm>
          <a:prstGeom prst="rect">
            <a:avLst/>
          </a:prstGeom>
        </p:spPr>
        <p:txBody>
          <a:bodyPr wrap="square">
            <a:spAutoFit/>
          </a:bodyPr>
          <a:lstStyle/>
          <a:p>
            <a:pPr lvl="0"/>
            <a:r>
              <a:rPr lang="tr-TR" sz="3600" dirty="0">
                <a:solidFill>
                  <a:prstClr val="black"/>
                </a:solidFill>
              </a:rPr>
              <a:t>Halk arasında çok konuşulan bir konu da ‘’neden Türkiye’de depremlerde çok insan ölüyor da başka ülkelerde az ölüyor?’’ sorusudur. Bunun yanıtı basit: Çünkü o ülkeler, deprem koşullarına uygun yapı yapıyorlar.</a:t>
            </a:r>
          </a:p>
          <a:p>
            <a:pPr lvl="0"/>
            <a:r>
              <a:rPr lang="tr-TR" sz="3600" dirty="0">
                <a:solidFill>
                  <a:prstClr val="black"/>
                </a:solidFill>
              </a:rPr>
              <a:t> </a:t>
            </a:r>
          </a:p>
          <a:p>
            <a:pPr lvl="0"/>
            <a:r>
              <a:rPr lang="tr-TR" sz="3600" dirty="0">
                <a:solidFill>
                  <a:prstClr val="black"/>
                </a:solidFill>
              </a:rPr>
              <a:t>Diğer bir yanıt da örneğin Japonya’da deprem odak derinlikleri 100 km den fazla, dolayısıyla deprem dalgaları yüzeye gelene kadar 100 km den fazla yol kat ediyor, bu yüzden enerjisini biraz yitiriyor. Bizde ise depremler 5-15 km derinde oluyor. Yani çok yakın. Ama tabii ki bu mazeret olamaz</a:t>
            </a:r>
          </a:p>
        </p:txBody>
      </p:sp>
    </p:spTree>
    <p:extLst>
      <p:ext uri="{BB962C8B-B14F-4D97-AF65-F5344CB8AC3E}">
        <p14:creationId xmlns:p14="http://schemas.microsoft.com/office/powerpoint/2010/main" val="2586751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68812F2E-70FE-4322-BC5C-C8D4406600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571" y="261257"/>
            <a:ext cx="11440101" cy="64443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8382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EC8CC1B7-02A5-4B17-A844-8513DBC33753}"/>
              </a:ext>
            </a:extLst>
          </p:cNvPr>
          <p:cNvSpPr/>
          <p:nvPr/>
        </p:nvSpPr>
        <p:spPr>
          <a:xfrm>
            <a:off x="827773" y="876487"/>
            <a:ext cx="10539663" cy="5632311"/>
          </a:xfrm>
          <a:prstGeom prst="rect">
            <a:avLst/>
          </a:prstGeom>
        </p:spPr>
        <p:txBody>
          <a:bodyPr wrap="square">
            <a:spAutoFit/>
          </a:bodyPr>
          <a:lstStyle/>
          <a:p>
            <a:pPr lvl="0"/>
            <a:r>
              <a:rPr lang="tr-TR" sz="4000" dirty="0">
                <a:solidFill>
                  <a:prstClr val="black"/>
                </a:solidFill>
              </a:rPr>
              <a:t>Öndeki bina yıkılmış, diğerleri yıkılmamış. Hepsi aynı yükseklikte binalar. Peki neden?</a:t>
            </a:r>
          </a:p>
          <a:p>
            <a:pPr lvl="0"/>
            <a:r>
              <a:rPr lang="tr-TR" sz="4000" dirty="0">
                <a:solidFill>
                  <a:prstClr val="black"/>
                </a:solidFill>
              </a:rPr>
              <a:t>Bunun yanıtı, binanın hatalı yapılmış olmasıdır. Eğer bazılarının dediği gibi zemin kötü olduğu için yıkılmışsa, diğerleri de aynı zeminde olduğu halde neden yıkılmadı?. Kuşkusuz zeminin rolü var ama yıkılan binalar, o kötü zemine uygun yapılsaydı, bir miktar hasar görebilirlerdi ama yıkılmazlardı. Yani can kaybı olmazdı</a:t>
            </a:r>
          </a:p>
        </p:txBody>
      </p:sp>
    </p:spTree>
    <p:extLst>
      <p:ext uri="{BB962C8B-B14F-4D97-AF65-F5344CB8AC3E}">
        <p14:creationId xmlns:p14="http://schemas.microsoft.com/office/powerpoint/2010/main" val="34456685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59882" y="211761"/>
            <a:ext cx="11694695" cy="5016758"/>
          </a:xfrm>
          <a:prstGeom prst="rect">
            <a:avLst/>
          </a:prstGeom>
        </p:spPr>
        <p:txBody>
          <a:bodyPr wrap="square">
            <a:spAutoFit/>
          </a:bodyPr>
          <a:lstStyle/>
          <a:p>
            <a:pPr lvl="0"/>
            <a:r>
              <a:rPr lang="tr-TR" sz="3200" b="1" dirty="0">
                <a:solidFill>
                  <a:prstClr val="black"/>
                </a:solidFill>
              </a:rPr>
              <a:t>Bilindiği gibi, her inşaat için inşaat, elektrik, makine mühendisliği projeleri ve mimari proje istenir. 99 depreminden sonra çıkarılan yasalarla, bunlara ek olarak her türlü yapı için (tavuk kümesi bile yapılsa), zemin etüdü zorunluluğu getirildi. Oysa imar barışı, zemin etüdü yapılmamış, hiç mühendislik hizmeti almamış, çok hatalı yapılmış veya zemine uygun yapılmamış binlerce yapıyı, kontrolden muaf hale getirdi. Bu yapılar, bir depremde yıkılırsa, yiten canların, kaybedilen malların hesabını kim verecek. </a:t>
            </a:r>
          </a:p>
          <a:p>
            <a:pPr lvl="0"/>
            <a:endParaRPr lang="tr-TR" sz="3200" b="1" dirty="0">
              <a:solidFill>
                <a:prstClr val="black"/>
              </a:solidFill>
            </a:endParaRPr>
          </a:p>
          <a:p>
            <a:pPr lvl="0"/>
            <a:r>
              <a:rPr lang="tr-TR" sz="3200" b="1" dirty="0">
                <a:solidFill>
                  <a:srgbClr val="FF0000"/>
                </a:solidFill>
              </a:rPr>
              <a:t>Mühendisler, bakkal dükkanı açıp diplomalarını duvara mı assınlar.</a:t>
            </a:r>
          </a:p>
        </p:txBody>
      </p:sp>
    </p:spTree>
    <p:extLst>
      <p:ext uri="{BB962C8B-B14F-4D97-AF65-F5344CB8AC3E}">
        <p14:creationId xmlns:p14="http://schemas.microsoft.com/office/powerpoint/2010/main" val="39902029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33651" y="643727"/>
            <a:ext cx="10395283" cy="4524315"/>
          </a:xfrm>
          <a:prstGeom prst="rect">
            <a:avLst/>
          </a:prstGeom>
        </p:spPr>
        <p:txBody>
          <a:bodyPr wrap="square">
            <a:spAutoFit/>
          </a:bodyPr>
          <a:lstStyle/>
          <a:p>
            <a:r>
              <a:rPr lang="tr-TR" sz="4800" dirty="0">
                <a:latin typeface="Times New Roman" panose="02020603050405020304" pitchFamily="18" charset="0"/>
                <a:ea typeface="Calibri" panose="020F0502020204030204" pitchFamily="34" charset="0"/>
              </a:rPr>
              <a:t>Belediyelerin, binaların zemin katında projeye aykırı yapılan ara duvar yıkımı, kolon kesilmesi ve benzeri tadilat işlemlerinde, işlemi yapanlar hakkında para cezası dışında bir yaptırımı yok veya yapılanlar  bir şekilde göz ardı ediliyor.</a:t>
            </a:r>
            <a:endParaRPr lang="tr-TR" sz="4800" dirty="0"/>
          </a:p>
        </p:txBody>
      </p:sp>
    </p:spTree>
    <p:extLst>
      <p:ext uri="{BB962C8B-B14F-4D97-AF65-F5344CB8AC3E}">
        <p14:creationId xmlns:p14="http://schemas.microsoft.com/office/powerpoint/2010/main" val="19678507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F3A38511-73FC-4152-A0FE-8E2BE59C5F21}"/>
              </a:ext>
            </a:extLst>
          </p:cNvPr>
          <p:cNvSpPr/>
          <p:nvPr/>
        </p:nvSpPr>
        <p:spPr>
          <a:xfrm>
            <a:off x="365760" y="765226"/>
            <a:ext cx="11377061" cy="5632311"/>
          </a:xfrm>
          <a:prstGeom prst="rect">
            <a:avLst/>
          </a:prstGeom>
        </p:spPr>
        <p:txBody>
          <a:bodyPr wrap="square">
            <a:spAutoFit/>
          </a:bodyPr>
          <a:lstStyle/>
          <a:p>
            <a:pPr lvl="0"/>
            <a:r>
              <a:rPr lang="tr-TR" sz="4000" b="1" dirty="0">
                <a:solidFill>
                  <a:prstClr val="black"/>
                </a:solidFill>
              </a:rPr>
              <a:t>Bir sunum süresi içerisinde depremi tüm boyutlarıyla irdeleyebilmek, çevresel etkilerini tümüyle sergileyebilmek olası değil. </a:t>
            </a:r>
          </a:p>
          <a:p>
            <a:pPr lvl="0"/>
            <a:endParaRPr lang="tr-TR" sz="4000" b="1" dirty="0">
              <a:solidFill>
                <a:prstClr val="black"/>
              </a:solidFill>
            </a:endParaRPr>
          </a:p>
          <a:p>
            <a:pPr lvl="0"/>
            <a:r>
              <a:rPr lang="tr-TR" sz="4000" b="1" dirty="0">
                <a:solidFill>
                  <a:srgbClr val="FF0000"/>
                </a:solidFill>
              </a:rPr>
              <a:t>Bir deprem ülkesiyiz ve her konuda buna uygun davranmalıyız. Başta nükleer olmak üzere, depremlerde oluşabilecek riskleri, tehlikeleri, çevresel ve yaşamsal felaketleri göz önünde tutarak, bu tür yapılardan kaçınmalıyız.</a:t>
            </a:r>
          </a:p>
        </p:txBody>
      </p:sp>
    </p:spTree>
    <p:extLst>
      <p:ext uri="{BB962C8B-B14F-4D97-AF65-F5344CB8AC3E}">
        <p14:creationId xmlns:p14="http://schemas.microsoft.com/office/powerpoint/2010/main" val="22730471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75925" y="141601"/>
            <a:ext cx="11781322" cy="6863417"/>
          </a:xfrm>
          <a:prstGeom prst="rect">
            <a:avLst/>
          </a:prstGeom>
        </p:spPr>
        <p:txBody>
          <a:bodyPr wrap="square">
            <a:spAutoFit/>
          </a:bodyPr>
          <a:lstStyle/>
          <a:p>
            <a:pPr lvl="0" algn="ctr" eaLnBrk="0" fontAlgn="base" hangingPunct="0">
              <a:spcBef>
                <a:spcPct val="0"/>
              </a:spcBef>
              <a:spcAft>
                <a:spcPct val="0"/>
              </a:spcAft>
            </a:pPr>
            <a:r>
              <a:rPr lang="tr-TR" sz="3600" b="1" dirty="0">
                <a:solidFill>
                  <a:srgbClr val="FF0000"/>
                </a:solidFill>
                <a:latin typeface="Calibri" panose="020F0502020204030204" pitchFamily="34" charset="0"/>
              </a:rPr>
              <a:t>GELECEK DEPREMLERE HAZIRLIKLI OLUNMALIDIR. BAŞTA DEVLET OLMAK ÜZERE HERKESE GÖREV DÜŞÜYOR:</a:t>
            </a:r>
          </a:p>
          <a:p>
            <a:pPr lvl="0" algn="ctr" eaLnBrk="0" fontAlgn="base" hangingPunct="0">
              <a:spcBef>
                <a:spcPct val="0"/>
              </a:spcBef>
              <a:spcAft>
                <a:spcPct val="0"/>
              </a:spcAft>
            </a:pPr>
            <a:r>
              <a:rPr lang="tr-TR" sz="2800" b="1" dirty="0">
                <a:solidFill>
                  <a:srgbClr val="FF0000"/>
                </a:solidFill>
                <a:latin typeface="Arial" panose="020B0604020202020204" pitchFamily="34" charset="0"/>
              </a:rPr>
              <a:t>DEVLETİN YAPMASI GEREKENLER:</a:t>
            </a:r>
            <a:r>
              <a:rPr lang="tr-TR" sz="2800" dirty="0">
                <a:solidFill>
                  <a:srgbClr val="FF0000"/>
                </a:solidFill>
                <a:latin typeface="Arial" panose="020B0604020202020204" pitchFamily="34" charset="0"/>
              </a:rPr>
              <a:t> </a:t>
            </a:r>
          </a:p>
          <a:p>
            <a:pPr marL="514350" lvl="0" indent="-514350" algn="just" eaLnBrk="0" fontAlgn="base" hangingPunct="0">
              <a:spcBef>
                <a:spcPct val="0"/>
              </a:spcBef>
              <a:spcAft>
                <a:spcPct val="0"/>
              </a:spcAft>
              <a:buAutoNum type="arabicPeriod"/>
            </a:pPr>
            <a:r>
              <a:rPr lang="tr-TR" sz="2800" dirty="0">
                <a:solidFill>
                  <a:srgbClr val="FF0000"/>
                </a:solidFill>
                <a:latin typeface="Arial" panose="020B0604020202020204" pitchFamily="34" charset="0"/>
              </a:rPr>
              <a:t>Öncelikle ve ivedi olarak denetim konusunu ele alıp denetim yetkisini Belediyelere ve TMMOB’ye bağlı ilgili Odalara geri vermelidir. Bu yetki, inşaat tamamlanıncaya kadar olmalıdır.</a:t>
            </a:r>
          </a:p>
          <a:p>
            <a:pPr marL="514350" indent="-514350" algn="just" eaLnBrk="0" fontAlgn="base" hangingPunct="0">
              <a:spcBef>
                <a:spcPct val="0"/>
              </a:spcBef>
              <a:spcAft>
                <a:spcPct val="0"/>
              </a:spcAft>
              <a:buFontTx/>
              <a:buAutoNum type="arabicPeriod"/>
            </a:pPr>
            <a:r>
              <a:rPr lang="tr-TR" sz="2800" dirty="0">
                <a:solidFill>
                  <a:srgbClr val="FF0000"/>
                </a:solidFill>
                <a:latin typeface="Arial" panose="020B0604020202020204" pitchFamily="34" charset="0"/>
              </a:rPr>
              <a:t>Tüm yaşam alanlarının genel durumlarının zemin yapısı ve yapı envanteri belirlenerek </a:t>
            </a:r>
            <a:r>
              <a:rPr lang="tr-TR" sz="2800" dirty="0" err="1">
                <a:solidFill>
                  <a:srgbClr val="FF0000"/>
                </a:solidFill>
                <a:latin typeface="Arial" panose="020B0604020202020204" pitchFamily="34" charset="0"/>
              </a:rPr>
              <a:t>rantsal</a:t>
            </a:r>
            <a:r>
              <a:rPr lang="tr-TR" sz="2800" dirty="0">
                <a:solidFill>
                  <a:srgbClr val="FF0000"/>
                </a:solidFill>
                <a:latin typeface="Arial" panose="020B0604020202020204" pitchFamily="34" charset="0"/>
              </a:rPr>
              <a:t> değil gerçek anlamda kentsel dönüşümler başlatılmalıdır</a:t>
            </a:r>
          </a:p>
          <a:p>
            <a:pPr marL="514350" lvl="0" indent="-514350" algn="just" eaLnBrk="0" fontAlgn="base" hangingPunct="0">
              <a:spcBef>
                <a:spcPct val="0"/>
              </a:spcBef>
              <a:spcAft>
                <a:spcPct val="0"/>
              </a:spcAft>
              <a:buFontTx/>
              <a:buAutoNum type="arabicPeriod"/>
            </a:pPr>
            <a:r>
              <a:rPr lang="tr-TR" sz="2800" dirty="0">
                <a:solidFill>
                  <a:srgbClr val="FF0000"/>
                </a:solidFill>
                <a:latin typeface="Arial" panose="020B0604020202020204" pitchFamily="34" charset="0"/>
              </a:rPr>
              <a:t>Tüm Nükleer ve Termik santrallerin yapımından derhal vaz geçilmeli, yapılmış olanların faaliyetleri durdurulmalıdır.</a:t>
            </a:r>
          </a:p>
          <a:p>
            <a:pPr marL="514350" lvl="0" indent="-514350" algn="just" eaLnBrk="0" fontAlgn="base" hangingPunct="0">
              <a:spcBef>
                <a:spcPct val="0"/>
              </a:spcBef>
              <a:spcAft>
                <a:spcPct val="0"/>
              </a:spcAft>
              <a:buFontTx/>
              <a:buAutoNum type="arabicPeriod"/>
            </a:pPr>
            <a:r>
              <a:rPr lang="tr-TR" sz="2800" dirty="0">
                <a:solidFill>
                  <a:srgbClr val="FF0000"/>
                </a:solidFill>
                <a:latin typeface="Arial" panose="020B0604020202020204" pitchFamily="34" charset="0"/>
              </a:rPr>
              <a:t>Unutulmasın ki, can kayıplarının bedeli ölçülemez. Deprem hasarlarının maliyeti ise yukarıdaki yapılacaklardan daha fazla olacaktır</a:t>
            </a:r>
          </a:p>
          <a:p>
            <a:pPr marL="514350" indent="-514350" algn="just" eaLnBrk="0" fontAlgn="base" hangingPunct="0">
              <a:spcBef>
                <a:spcPct val="0"/>
              </a:spcBef>
              <a:spcAft>
                <a:spcPct val="0"/>
              </a:spcAft>
              <a:buFontTx/>
              <a:buAutoNum type="arabicPeriod"/>
            </a:pPr>
            <a:endParaRPr lang="tr-TR" sz="3200" dirty="0">
              <a:solidFill>
                <a:srgbClr val="FF0000"/>
              </a:solidFill>
              <a:latin typeface="Arial" panose="020B0604020202020204" pitchFamily="34" charset="0"/>
            </a:endParaRPr>
          </a:p>
        </p:txBody>
      </p:sp>
    </p:spTree>
    <p:extLst>
      <p:ext uri="{BB962C8B-B14F-4D97-AF65-F5344CB8AC3E}">
        <p14:creationId xmlns:p14="http://schemas.microsoft.com/office/powerpoint/2010/main" val="3862589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18852" y="597456"/>
            <a:ext cx="10118476" cy="5293757"/>
          </a:xfrm>
          <a:prstGeom prst="rect">
            <a:avLst/>
          </a:prstGeom>
        </p:spPr>
        <p:txBody>
          <a:bodyPr wrap="none">
            <a:spAutoFit/>
          </a:bodyPr>
          <a:lstStyle/>
          <a:p>
            <a:r>
              <a:rPr lang="tr-TR" sz="4000" b="1" dirty="0">
                <a:solidFill>
                  <a:srgbClr val="FF0000"/>
                </a:solidFill>
              </a:rPr>
              <a:t>Yerküre, yarı çapı 6746 km olan bir gezegendir</a:t>
            </a:r>
          </a:p>
          <a:p>
            <a:r>
              <a:rPr lang="tr-TR" sz="4000" b="1" dirty="0">
                <a:solidFill>
                  <a:srgbClr val="FF0000"/>
                </a:solidFill>
              </a:rPr>
              <a:t>Bunun en üstündeki yer kabuğu, tüm canlıların</a:t>
            </a:r>
          </a:p>
          <a:p>
            <a:r>
              <a:rPr lang="tr-TR" sz="4000" b="1" dirty="0">
                <a:solidFill>
                  <a:srgbClr val="FF0000"/>
                </a:solidFill>
              </a:rPr>
              <a:t>Yaşadığı yerdir.  </a:t>
            </a:r>
          </a:p>
          <a:p>
            <a:r>
              <a:rPr lang="tr-TR" sz="4000" b="1" dirty="0">
                <a:solidFill>
                  <a:srgbClr val="FF0000"/>
                </a:solidFill>
              </a:rPr>
              <a:t>Güvenli yapı için zemin etüdü yapılmalı</a:t>
            </a:r>
          </a:p>
          <a:p>
            <a:r>
              <a:rPr lang="tr-TR" sz="4000" b="1" dirty="0">
                <a:solidFill>
                  <a:srgbClr val="FF0000"/>
                </a:solidFill>
              </a:rPr>
              <a:t>Yer davranışı – yapı ilişkisi belirlenmeli</a:t>
            </a:r>
          </a:p>
          <a:p>
            <a:r>
              <a:rPr lang="tr-TR" sz="4000" b="1" dirty="0" err="1">
                <a:solidFill>
                  <a:srgbClr val="FF0000"/>
                </a:solidFill>
              </a:rPr>
              <a:t>Mikrotremör</a:t>
            </a:r>
            <a:r>
              <a:rPr lang="tr-TR" sz="4000" b="1" dirty="0">
                <a:solidFill>
                  <a:srgbClr val="FF0000"/>
                </a:solidFill>
              </a:rPr>
              <a:t>, sondaj, sismik, </a:t>
            </a:r>
            <a:r>
              <a:rPr lang="tr-TR" sz="4000" b="1" dirty="0" err="1">
                <a:solidFill>
                  <a:srgbClr val="FF0000"/>
                </a:solidFill>
              </a:rPr>
              <a:t>GPR</a:t>
            </a:r>
            <a:r>
              <a:rPr lang="tr-TR" sz="4000" b="1" dirty="0">
                <a:solidFill>
                  <a:srgbClr val="FF0000"/>
                </a:solidFill>
              </a:rPr>
              <a:t>, yapı radarı</a:t>
            </a:r>
          </a:p>
          <a:p>
            <a:endParaRPr lang="tr-TR" sz="4000" b="1" dirty="0">
              <a:solidFill>
                <a:srgbClr val="FF0000"/>
              </a:solidFill>
            </a:endParaRPr>
          </a:p>
          <a:p>
            <a:endParaRPr lang="tr-TR" sz="4000" b="1" dirty="0">
              <a:solidFill>
                <a:srgbClr val="FF0000"/>
              </a:solidFill>
            </a:endParaRPr>
          </a:p>
          <a:p>
            <a:endParaRPr lang="tr-TR" dirty="0"/>
          </a:p>
        </p:txBody>
      </p:sp>
    </p:spTree>
    <p:extLst>
      <p:ext uri="{BB962C8B-B14F-4D97-AF65-F5344CB8AC3E}">
        <p14:creationId xmlns:p14="http://schemas.microsoft.com/office/powerpoint/2010/main" val="18465747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555055" y="582694"/>
            <a:ext cx="11072261" cy="5693866"/>
          </a:xfrm>
          <a:prstGeom prst="rect">
            <a:avLst/>
          </a:prstGeom>
        </p:spPr>
        <p:txBody>
          <a:bodyPr wrap="square">
            <a:spAutoFit/>
          </a:bodyPr>
          <a:lstStyle/>
          <a:p>
            <a:pPr lvl="0" algn="just" eaLnBrk="0" fontAlgn="base" hangingPunct="0">
              <a:spcBef>
                <a:spcPct val="0"/>
              </a:spcBef>
              <a:spcAft>
                <a:spcPct val="0"/>
              </a:spcAft>
            </a:pPr>
            <a:r>
              <a:rPr lang="tr-TR" sz="2800" dirty="0">
                <a:solidFill>
                  <a:srgbClr val="FF0000"/>
                </a:solidFill>
                <a:latin typeface="Arial" panose="020B0604020202020204" pitchFamily="34" charset="0"/>
              </a:rPr>
              <a:t>5. Belediyeler ve kamu kuruluşları, deprem bilgilendirme toplantıları yapmalı, broşürler hazırlayarak vatandaşlara dağıtmalıdır. </a:t>
            </a:r>
          </a:p>
          <a:p>
            <a:pPr lvl="0" algn="just" eaLnBrk="0" fontAlgn="base" hangingPunct="0">
              <a:spcBef>
                <a:spcPct val="0"/>
              </a:spcBef>
              <a:spcAft>
                <a:spcPct val="0"/>
              </a:spcAft>
            </a:pPr>
            <a:r>
              <a:rPr lang="tr-TR" sz="2800" dirty="0">
                <a:solidFill>
                  <a:srgbClr val="FF0000"/>
                </a:solidFill>
                <a:latin typeface="Arial" panose="020B0604020202020204" pitchFamily="34" charset="0"/>
              </a:rPr>
              <a:t>6. Deprem tatbikatları yapılmalı, bu tatbikatlara her aileden en az bir kişinin katılımı zorunlu olmalıdır.</a:t>
            </a:r>
          </a:p>
          <a:p>
            <a:pPr lvl="0" algn="just" eaLnBrk="0" fontAlgn="base" hangingPunct="0">
              <a:spcBef>
                <a:spcPct val="0"/>
              </a:spcBef>
              <a:spcAft>
                <a:spcPct val="0"/>
              </a:spcAft>
            </a:pPr>
            <a:r>
              <a:rPr lang="tr-TR" sz="2800" dirty="0">
                <a:solidFill>
                  <a:srgbClr val="FF0000"/>
                </a:solidFill>
                <a:latin typeface="Arial" panose="020B0604020202020204" pitchFamily="34" charset="0"/>
              </a:rPr>
              <a:t>7. Deprem sonrası için belirlenmiş toplanma alanları yapılaşmaya kesinlikle açılmamalı, buraların bir deprem anında kullanılabilmesi için her zaman açık </a:t>
            </a:r>
            <a:r>
              <a:rPr lang="tr-TR" sz="2800" dirty="0" err="1">
                <a:solidFill>
                  <a:srgbClr val="FF0000"/>
                </a:solidFill>
                <a:latin typeface="Arial" panose="020B0604020202020204" pitchFamily="34" charset="0"/>
              </a:rPr>
              <a:t>turulmalıdır</a:t>
            </a:r>
            <a:r>
              <a:rPr lang="tr-TR" sz="2800" dirty="0">
                <a:solidFill>
                  <a:srgbClr val="FF0000"/>
                </a:solidFill>
                <a:latin typeface="Arial" panose="020B0604020202020204" pitchFamily="34" charset="0"/>
              </a:rPr>
              <a:t>. Bu konuda vatandaşlar bilgilendirilmeli ve bilinçlendirilmelidir.</a:t>
            </a:r>
          </a:p>
          <a:p>
            <a:pPr lvl="0" algn="just" eaLnBrk="0" fontAlgn="base" hangingPunct="0">
              <a:spcBef>
                <a:spcPct val="0"/>
              </a:spcBef>
              <a:spcAft>
                <a:spcPct val="0"/>
              </a:spcAft>
            </a:pPr>
            <a:r>
              <a:rPr lang="tr-TR" sz="2800" dirty="0">
                <a:solidFill>
                  <a:srgbClr val="FF0000"/>
                </a:solidFill>
                <a:latin typeface="Arial" panose="020B0604020202020204" pitchFamily="34" charset="0"/>
              </a:rPr>
              <a:t>8. Depremde, ulaşım ve haberleşme sıkıntısı yaşanmaması için gerekli önlemler önceden alınarak uygulanmalıdır.</a:t>
            </a:r>
          </a:p>
          <a:p>
            <a:pPr lvl="0" algn="just" eaLnBrk="0" fontAlgn="base" hangingPunct="0">
              <a:spcBef>
                <a:spcPct val="0"/>
              </a:spcBef>
              <a:spcAft>
                <a:spcPct val="0"/>
              </a:spcAft>
            </a:pPr>
            <a:r>
              <a:rPr lang="tr-TR" sz="2800" dirty="0">
                <a:solidFill>
                  <a:srgbClr val="FF0000"/>
                </a:solidFill>
                <a:latin typeface="Arial" panose="020B0604020202020204" pitchFamily="34" charset="0"/>
              </a:rPr>
              <a:t>9. Meslek Odaları ve Bilim İnsanlarının önerileri mutlaka dikkate alınmalı, bu konuda «DEPREM KOORDİNASYON KURULLARI» oluşturulmalıdır</a:t>
            </a:r>
          </a:p>
        </p:txBody>
      </p:sp>
    </p:spTree>
    <p:extLst>
      <p:ext uri="{BB962C8B-B14F-4D97-AF65-F5344CB8AC3E}">
        <p14:creationId xmlns:p14="http://schemas.microsoft.com/office/powerpoint/2010/main" val="40896170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69507" y="241263"/>
            <a:ext cx="11434813" cy="6001643"/>
          </a:xfrm>
          <a:prstGeom prst="rect">
            <a:avLst/>
          </a:prstGeom>
        </p:spPr>
        <p:txBody>
          <a:bodyPr wrap="square">
            <a:spAutoFit/>
          </a:bodyPr>
          <a:lstStyle/>
          <a:p>
            <a:pPr marL="514350" lvl="0" indent="-514350" algn="just" eaLnBrk="0" fontAlgn="base" hangingPunct="0">
              <a:spcBef>
                <a:spcPct val="0"/>
              </a:spcBef>
              <a:spcAft>
                <a:spcPct val="0"/>
              </a:spcAft>
              <a:buFontTx/>
              <a:buAutoNum type="arabicPeriod"/>
            </a:pPr>
            <a:endParaRPr lang="tr-TR" sz="3200" dirty="0">
              <a:solidFill>
                <a:srgbClr val="FF0000"/>
              </a:solidFill>
              <a:latin typeface="Arial" panose="020B0604020202020204" pitchFamily="34" charset="0"/>
            </a:endParaRPr>
          </a:p>
          <a:p>
            <a:pPr lvl="0" algn="ctr" eaLnBrk="0" fontAlgn="base" hangingPunct="0">
              <a:spcBef>
                <a:spcPct val="0"/>
              </a:spcBef>
              <a:spcAft>
                <a:spcPct val="0"/>
              </a:spcAft>
            </a:pPr>
            <a:r>
              <a:rPr lang="tr-TR" sz="3200" b="1" dirty="0">
                <a:solidFill>
                  <a:srgbClr val="FF0000"/>
                </a:solidFill>
                <a:latin typeface="Arial" panose="020B0604020202020204" pitchFamily="34" charset="0"/>
              </a:rPr>
              <a:t>VATANDAŞLAR OLARAK</a:t>
            </a:r>
            <a:r>
              <a:rPr lang="tr-TR" sz="3200" dirty="0">
                <a:solidFill>
                  <a:srgbClr val="FF0000"/>
                </a:solidFill>
                <a:latin typeface="Arial" panose="020B0604020202020204" pitchFamily="34" charset="0"/>
              </a:rPr>
              <a:t>: </a:t>
            </a:r>
          </a:p>
          <a:p>
            <a:pPr lvl="0" algn="ctr" eaLnBrk="0" fontAlgn="base" hangingPunct="0">
              <a:spcBef>
                <a:spcPct val="0"/>
              </a:spcBef>
              <a:spcAft>
                <a:spcPct val="0"/>
              </a:spcAft>
            </a:pPr>
            <a:endParaRPr lang="tr-TR" sz="3200" dirty="0">
              <a:solidFill>
                <a:srgbClr val="FF0000"/>
              </a:solidFill>
              <a:latin typeface="Arial" panose="020B0604020202020204" pitchFamily="34" charset="0"/>
            </a:endParaRPr>
          </a:p>
          <a:p>
            <a:pPr marL="514350" lvl="0" indent="-514350" algn="just" eaLnBrk="0" fontAlgn="base" hangingPunct="0">
              <a:spcBef>
                <a:spcPct val="0"/>
              </a:spcBef>
              <a:spcAft>
                <a:spcPct val="0"/>
              </a:spcAft>
              <a:buAutoNum type="arabicPeriod"/>
            </a:pPr>
            <a:r>
              <a:rPr lang="tr-TR" sz="3200" dirty="0">
                <a:solidFill>
                  <a:srgbClr val="FF0000"/>
                </a:solidFill>
                <a:latin typeface="Arial" panose="020B0604020202020204" pitchFamily="34" charset="0"/>
              </a:rPr>
              <a:t>Meclisten, yukarıdaki    düzenlemelerin acilen yapılması isteğinde bulunulmalı, bunun için örgütlü olarak TBMM’ne başvurulmalıdır. </a:t>
            </a:r>
          </a:p>
          <a:p>
            <a:pPr marL="514350" lvl="0" indent="-514350" algn="just" eaLnBrk="0" fontAlgn="base" hangingPunct="0">
              <a:spcBef>
                <a:spcPct val="0"/>
              </a:spcBef>
              <a:spcAft>
                <a:spcPct val="0"/>
              </a:spcAft>
              <a:buAutoNum type="arabicPeriod"/>
            </a:pPr>
            <a:r>
              <a:rPr lang="tr-TR" sz="3200" dirty="0">
                <a:solidFill>
                  <a:srgbClr val="FF0000"/>
                </a:solidFill>
                <a:latin typeface="Arial" panose="020B0604020202020204" pitchFamily="34" charset="0"/>
              </a:rPr>
              <a:t>Ayrıca, yaşadığımız veya çalıştığımız yapıların depreme dayanıklılığı, deneyimli şirketlere ölçtürtülmelidir. </a:t>
            </a:r>
          </a:p>
          <a:p>
            <a:pPr marL="514350" lvl="0" indent="-514350" algn="just" eaLnBrk="0" fontAlgn="base" hangingPunct="0">
              <a:spcBef>
                <a:spcPct val="0"/>
              </a:spcBef>
              <a:spcAft>
                <a:spcPct val="0"/>
              </a:spcAft>
              <a:buAutoNum type="arabicPeriod"/>
            </a:pPr>
            <a:r>
              <a:rPr lang="tr-TR" sz="3200" dirty="0">
                <a:solidFill>
                  <a:srgbClr val="FF0000"/>
                </a:solidFill>
                <a:latin typeface="Arial" panose="020B0604020202020204" pitchFamily="34" charset="0"/>
              </a:rPr>
              <a:t>Deprem Tüccarlarına karşı uyanık olunmalıdır </a:t>
            </a:r>
          </a:p>
          <a:p>
            <a:pPr marL="514350" lvl="0" indent="-514350" algn="just" eaLnBrk="0" fontAlgn="base" hangingPunct="0">
              <a:spcBef>
                <a:spcPct val="0"/>
              </a:spcBef>
              <a:spcAft>
                <a:spcPct val="0"/>
              </a:spcAft>
              <a:buAutoNum type="arabicPeriod"/>
            </a:pPr>
            <a:r>
              <a:rPr lang="tr-TR" sz="3200" dirty="0">
                <a:solidFill>
                  <a:srgbClr val="FF0000"/>
                </a:solidFill>
                <a:latin typeface="Arial" panose="020B0604020202020204" pitchFamily="34" charset="0"/>
              </a:rPr>
              <a:t>Her şeye karşın deprem anına hazırlıklı olmalı, deprem sırasında ne yapılması gerektiği konusunda bilgilenilmeli, deprem tatbikatları yapılmalıdır.</a:t>
            </a:r>
          </a:p>
        </p:txBody>
      </p:sp>
    </p:spTree>
    <p:extLst>
      <p:ext uri="{BB962C8B-B14F-4D97-AF65-F5344CB8AC3E}">
        <p14:creationId xmlns:p14="http://schemas.microsoft.com/office/powerpoint/2010/main" val="14438680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Slayt 7/18: Tun Sakaran Marine Park, Malays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7213" y="0"/>
            <a:ext cx="10448925" cy="7134226"/>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4604753" y="4421271"/>
            <a:ext cx="6096000" cy="2308324"/>
          </a:xfrm>
          <a:prstGeom prst="rect">
            <a:avLst/>
          </a:prstGeom>
        </p:spPr>
        <p:txBody>
          <a:bodyPr>
            <a:spAutoFit/>
          </a:bodyPr>
          <a:lstStyle/>
          <a:p>
            <a:pPr lvl="0" algn="ctr" eaLnBrk="0" fontAlgn="base" hangingPunct="0">
              <a:spcBef>
                <a:spcPct val="0"/>
              </a:spcBef>
              <a:spcAft>
                <a:spcPct val="0"/>
              </a:spcAft>
            </a:pPr>
            <a:r>
              <a:rPr lang="tr-TR" sz="4800" b="1" dirty="0">
                <a:solidFill>
                  <a:srgbClr val="FF0000"/>
                </a:solidFill>
                <a:latin typeface="Calibri" panose="020F0502020204030204" pitchFamily="34" charset="0"/>
              </a:rPr>
              <a:t>YAŞANILASI BİR DÜNYA DİLEĞİMİZLE</a:t>
            </a:r>
          </a:p>
          <a:p>
            <a:pPr lvl="0" algn="ctr" eaLnBrk="0" fontAlgn="base" hangingPunct="0">
              <a:spcBef>
                <a:spcPct val="0"/>
              </a:spcBef>
              <a:spcAft>
                <a:spcPct val="0"/>
              </a:spcAft>
            </a:pPr>
            <a:r>
              <a:rPr lang="tr-TR" sz="4800" b="1" dirty="0">
                <a:solidFill>
                  <a:srgbClr val="FF0000"/>
                </a:solidFill>
                <a:latin typeface="Calibri" panose="020F0502020204030204" pitchFamily="34" charset="0"/>
              </a:rPr>
              <a:t>EGEÇEP ve JFMO</a:t>
            </a:r>
            <a:endParaRPr lang="tr-TR" sz="4800" dirty="0">
              <a:solidFill>
                <a:srgbClr val="FF0000"/>
              </a:solidFill>
              <a:latin typeface="Arial" panose="020B0604020202020204" pitchFamily="34" charset="0"/>
            </a:endParaRPr>
          </a:p>
        </p:txBody>
      </p:sp>
    </p:spTree>
    <p:extLst>
      <p:ext uri="{BB962C8B-B14F-4D97-AF65-F5344CB8AC3E}">
        <p14:creationId xmlns:p14="http://schemas.microsoft.com/office/powerpoint/2010/main" val="3866579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39033C4-2544-41C3-973E-D91C5FC778F2}"/>
              </a:ext>
            </a:extLst>
          </p:cNvPr>
          <p:cNvSpPr/>
          <p:nvPr/>
        </p:nvSpPr>
        <p:spPr>
          <a:xfrm>
            <a:off x="1150374" y="640311"/>
            <a:ext cx="9158748" cy="5016758"/>
          </a:xfrm>
          <a:prstGeom prst="rect">
            <a:avLst/>
          </a:prstGeom>
        </p:spPr>
        <p:txBody>
          <a:bodyPr wrap="square">
            <a:spAutoFit/>
          </a:bodyPr>
          <a:lstStyle/>
          <a:p>
            <a:r>
              <a:rPr lang="tr-TR" sz="3200" dirty="0">
                <a:solidFill>
                  <a:srgbClr val="000000"/>
                </a:solidFill>
                <a:latin typeface="Poppins"/>
              </a:rPr>
              <a:t>Bilim insanları, Japonya'nın deprem ölçüm merkezlerinden alınan verileri inceledi . </a:t>
            </a:r>
            <a:r>
              <a:rPr lang="tr-TR" sz="3200" dirty="0" err="1">
                <a:solidFill>
                  <a:srgbClr val="000000"/>
                </a:solidFill>
                <a:latin typeface="Poppins"/>
              </a:rPr>
              <a:t>2015'te</a:t>
            </a:r>
            <a:r>
              <a:rPr lang="tr-TR" sz="3200" dirty="0">
                <a:solidFill>
                  <a:srgbClr val="000000"/>
                </a:solidFill>
                <a:latin typeface="Poppins"/>
              </a:rPr>
              <a:t> </a:t>
            </a:r>
            <a:r>
              <a:rPr lang="tr-TR" sz="3200" dirty="0" err="1">
                <a:solidFill>
                  <a:srgbClr val="000000"/>
                </a:solidFill>
                <a:latin typeface="Poppins"/>
              </a:rPr>
              <a:t>Japonya?nın</a:t>
            </a:r>
            <a:r>
              <a:rPr lang="tr-TR" sz="3200" dirty="0">
                <a:solidFill>
                  <a:srgbClr val="000000"/>
                </a:solidFill>
                <a:latin typeface="Poppins"/>
              </a:rPr>
              <a:t> </a:t>
            </a:r>
            <a:r>
              <a:rPr lang="tr-TR" sz="3200" dirty="0" err="1">
                <a:solidFill>
                  <a:srgbClr val="000000"/>
                </a:solidFill>
                <a:latin typeface="Poppins"/>
              </a:rPr>
              <a:t>Ogasawara</a:t>
            </a:r>
            <a:r>
              <a:rPr lang="tr-TR" sz="3200" dirty="0">
                <a:solidFill>
                  <a:srgbClr val="000000"/>
                </a:solidFill>
                <a:latin typeface="Poppins"/>
              </a:rPr>
              <a:t> adalarında meydana gelen depremin 751 km derinliğe ulaştığı ve alt manto adı verilen yeryüzü katmanında meydana geldiği görüldü</a:t>
            </a:r>
          </a:p>
          <a:p>
            <a:endParaRPr lang="tr-TR" sz="3200" dirty="0">
              <a:solidFill>
                <a:srgbClr val="000000"/>
              </a:solidFill>
              <a:latin typeface="Poppins"/>
            </a:endParaRPr>
          </a:p>
          <a:p>
            <a:r>
              <a:rPr lang="tr-TR" sz="3200" dirty="0">
                <a:solidFill>
                  <a:srgbClr val="000000"/>
                </a:solidFill>
                <a:latin typeface="Poppins"/>
              </a:rPr>
              <a:t>Bu istisnai durum dışında depremler birkaç km ile yaklaşık 250 km arasındaki derinliklerde oluşur.</a:t>
            </a:r>
          </a:p>
          <a:p>
            <a:r>
              <a:rPr lang="tr-TR" sz="3200" dirty="0">
                <a:solidFill>
                  <a:srgbClr val="000000"/>
                </a:solidFill>
                <a:latin typeface="Poppins"/>
              </a:rPr>
              <a:t>Ülkemizdeki depremle sığ depremlerdir. Yapılarımızı buna uygun yapmalıyız.</a:t>
            </a:r>
          </a:p>
        </p:txBody>
      </p:sp>
    </p:spTree>
    <p:extLst>
      <p:ext uri="{BB962C8B-B14F-4D97-AF65-F5344CB8AC3E}">
        <p14:creationId xmlns:p14="http://schemas.microsoft.com/office/powerpoint/2010/main" val="1633620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BFAF0BC7-1F84-4260-B5C6-6D0FDD37DB1C}"/>
              </a:ext>
            </a:extLst>
          </p:cNvPr>
          <p:cNvSpPr/>
          <p:nvPr/>
        </p:nvSpPr>
        <p:spPr>
          <a:xfrm>
            <a:off x="737419" y="1843951"/>
            <a:ext cx="10604091" cy="3785652"/>
          </a:xfrm>
          <a:prstGeom prst="rect">
            <a:avLst/>
          </a:prstGeom>
        </p:spPr>
        <p:txBody>
          <a:bodyPr wrap="square">
            <a:spAutoFit/>
          </a:bodyPr>
          <a:lstStyle/>
          <a:p>
            <a:pPr lvl="0"/>
            <a:r>
              <a:rPr lang="tr-TR" sz="4000" b="1" dirty="0">
                <a:solidFill>
                  <a:srgbClr val="FF0000"/>
                </a:solidFill>
              </a:rPr>
              <a:t>Jeolojik etütler ve sondajlar, yerin taşıma gücünü ve bir çok statik parametreyi </a:t>
            </a:r>
            <a:r>
              <a:rPr lang="tr-TR" sz="4000" b="1" dirty="0" err="1">
                <a:solidFill>
                  <a:srgbClr val="FF0000"/>
                </a:solidFill>
              </a:rPr>
              <a:t>sağlıklıolarak</a:t>
            </a:r>
            <a:r>
              <a:rPr lang="tr-TR" sz="4000" b="1" dirty="0">
                <a:solidFill>
                  <a:srgbClr val="FF0000"/>
                </a:solidFill>
              </a:rPr>
              <a:t> sağlar ve yapı statik projelendirilmesi bu verilere  uygun yapılmalıdır.</a:t>
            </a:r>
          </a:p>
          <a:p>
            <a:pPr lvl="0"/>
            <a:r>
              <a:rPr lang="tr-TR" sz="4000" b="1" dirty="0">
                <a:solidFill>
                  <a:srgbClr val="FF0000"/>
                </a:solidFill>
              </a:rPr>
              <a:t>Jeofizik etütler ise, uygulanan yöntemlere göre farklı parametreleri vermektedir.</a:t>
            </a:r>
          </a:p>
        </p:txBody>
      </p:sp>
    </p:spTree>
    <p:extLst>
      <p:ext uri="{BB962C8B-B14F-4D97-AF65-F5344CB8AC3E}">
        <p14:creationId xmlns:p14="http://schemas.microsoft.com/office/powerpoint/2010/main" val="3475621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1A97E2B5-B8DB-4B45-BE44-30F6819DA93A}"/>
              </a:ext>
            </a:extLst>
          </p:cNvPr>
          <p:cNvSpPr/>
          <p:nvPr/>
        </p:nvSpPr>
        <p:spPr>
          <a:xfrm>
            <a:off x="486696" y="428106"/>
            <a:ext cx="10795819" cy="6247864"/>
          </a:xfrm>
          <a:prstGeom prst="rect">
            <a:avLst/>
          </a:prstGeom>
        </p:spPr>
        <p:txBody>
          <a:bodyPr wrap="square">
            <a:spAutoFit/>
          </a:bodyPr>
          <a:lstStyle/>
          <a:p>
            <a:pPr lvl="0"/>
            <a:r>
              <a:rPr lang="tr-TR" sz="4000" b="1" dirty="0">
                <a:solidFill>
                  <a:srgbClr val="FF0000"/>
                </a:solidFill>
              </a:rPr>
              <a:t>Sismik ölçülerle, birçok dinamik parametre elde edilir. Yani, dinamik bir olay olan depremin yer davranışları ile ilgili parametreler. (örnek konulacak). Bunlardan birisi de sıvılaşma riskidir.</a:t>
            </a:r>
          </a:p>
          <a:p>
            <a:pPr lvl="0"/>
            <a:r>
              <a:rPr lang="tr-TR" sz="4000" b="1" dirty="0" err="1">
                <a:solidFill>
                  <a:srgbClr val="FF0000"/>
                </a:solidFill>
              </a:rPr>
              <a:t>Mikrotremör</a:t>
            </a:r>
            <a:r>
              <a:rPr lang="tr-TR" sz="4000" b="1" dirty="0">
                <a:solidFill>
                  <a:srgbClr val="FF0000"/>
                </a:solidFill>
              </a:rPr>
              <a:t> ölçüleri ile zeminin titreşim periyodu saptanıp yapının kaç katlı olması gerektiği belirlenir</a:t>
            </a:r>
          </a:p>
          <a:p>
            <a:pPr lvl="0"/>
            <a:r>
              <a:rPr lang="tr-TR" sz="4000" b="1" dirty="0" err="1">
                <a:solidFill>
                  <a:srgbClr val="FF0000"/>
                </a:solidFill>
              </a:rPr>
              <a:t>GPR</a:t>
            </a:r>
            <a:r>
              <a:rPr lang="tr-TR" sz="4000" b="1" dirty="0">
                <a:solidFill>
                  <a:srgbClr val="FF0000"/>
                </a:solidFill>
              </a:rPr>
              <a:t>, </a:t>
            </a:r>
            <a:r>
              <a:rPr lang="tr-TR" sz="4000" b="1" dirty="0" err="1">
                <a:solidFill>
                  <a:srgbClr val="FF0000"/>
                </a:solidFill>
              </a:rPr>
              <a:t>ERT</a:t>
            </a:r>
            <a:r>
              <a:rPr lang="tr-TR" sz="4000" b="1" dirty="0">
                <a:solidFill>
                  <a:srgbClr val="FF0000"/>
                </a:solidFill>
              </a:rPr>
              <a:t>, Sismik Tomografi ölçüleriyle, zemindeki yanal ve düşey değişimler ortaya çıkarılarak farklı oturma problemi </a:t>
            </a:r>
          </a:p>
        </p:txBody>
      </p:sp>
    </p:spTree>
    <p:extLst>
      <p:ext uri="{BB962C8B-B14F-4D97-AF65-F5344CB8AC3E}">
        <p14:creationId xmlns:p14="http://schemas.microsoft.com/office/powerpoint/2010/main" val="21320764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359696" y="404664"/>
            <a:ext cx="6264696" cy="3416320"/>
          </a:xfrm>
          <a:prstGeom prst="rect">
            <a:avLst/>
          </a:prstGeom>
        </p:spPr>
        <p:txBody>
          <a:bodyPr wrap="square">
            <a:spAutoFit/>
          </a:bodyPr>
          <a:lstStyle/>
          <a:p>
            <a:r>
              <a:rPr lang="tr-TR" sz="3600" b="1" dirty="0">
                <a:solidFill>
                  <a:prstClr val="black"/>
                </a:solidFill>
                <a:latin typeface="Calibri"/>
              </a:rPr>
              <a:t>Ülkemizin % 92 si deprem riski altında, bunu hepimiz biliyoruz.</a:t>
            </a:r>
          </a:p>
          <a:p>
            <a:endParaRPr lang="tr-TR" sz="3600" b="1" dirty="0">
              <a:solidFill>
                <a:prstClr val="black"/>
              </a:solidFill>
              <a:latin typeface="Calibri"/>
            </a:endParaRPr>
          </a:p>
          <a:p>
            <a:r>
              <a:rPr lang="tr-TR" sz="3600" b="1" dirty="0">
                <a:solidFill>
                  <a:prstClr val="black"/>
                </a:solidFill>
                <a:latin typeface="Calibri"/>
              </a:rPr>
              <a:t>KANDİLLİ RASATHANESİNİN SON 5 AYLIK VERİLERİ DE BUNU ÇOK NET GÖSTERİYOR:</a:t>
            </a:r>
          </a:p>
        </p:txBody>
      </p:sp>
    </p:spTree>
    <p:extLst>
      <p:ext uri="{BB962C8B-B14F-4D97-AF65-F5344CB8AC3E}">
        <p14:creationId xmlns:p14="http://schemas.microsoft.com/office/powerpoint/2010/main" val="374848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51149" y="154625"/>
            <a:ext cx="10530190" cy="7355860"/>
          </a:xfrm>
          <a:prstGeom prst="rect">
            <a:avLst/>
          </a:prstGeom>
        </p:spPr>
        <p:txBody>
          <a:bodyPr wrap="none">
            <a:spAutoFit/>
          </a:bodyPr>
          <a:lstStyle/>
          <a:p>
            <a:r>
              <a:rPr lang="tr-TR" sz="3600" dirty="0"/>
              <a:t>Öncelikle deprem nedir sorusunu yanıtlayalım:</a:t>
            </a:r>
          </a:p>
          <a:p>
            <a:r>
              <a:rPr lang="tr-TR" sz="3600" dirty="0"/>
              <a:t>Deprem, yer kabuğunun, çeşitli kuvvetler altında </a:t>
            </a:r>
          </a:p>
          <a:p>
            <a:r>
              <a:rPr lang="tr-TR" sz="3600" dirty="0"/>
              <a:t>kırılması olayıdır.</a:t>
            </a:r>
          </a:p>
          <a:p>
            <a:endParaRPr lang="tr-TR" sz="3600" dirty="0"/>
          </a:p>
          <a:p>
            <a:r>
              <a:rPr lang="tr-TR" sz="3600" dirty="0"/>
              <a:t>Kırılan yerin uzunluğu, kırılma miktarı, kırılmanın süresi </a:t>
            </a:r>
          </a:p>
          <a:p>
            <a:r>
              <a:rPr lang="tr-TR" sz="3600" dirty="0"/>
              <a:t>gibi faktörler, depremin büyüklüğünü belirler.</a:t>
            </a:r>
          </a:p>
          <a:p>
            <a:endParaRPr lang="tr-TR" sz="3600" dirty="0"/>
          </a:p>
          <a:p>
            <a:r>
              <a:rPr lang="tr-TR" sz="3600" dirty="0"/>
              <a:t>Büyüklük arttıkça, zeminin yıkıcılık etkisi de artar. </a:t>
            </a:r>
          </a:p>
          <a:p>
            <a:r>
              <a:rPr lang="tr-TR" sz="3600" dirty="0"/>
              <a:t>Depremin yıkıcılık etkisi ise şiddet olarak adlandırılır. </a:t>
            </a:r>
          </a:p>
          <a:p>
            <a:r>
              <a:rPr lang="tr-TR" sz="3600" dirty="0"/>
              <a:t>Yıkıcılık, sadece depremin büyüklüğüne bağlı değildir. </a:t>
            </a:r>
          </a:p>
          <a:p>
            <a:r>
              <a:rPr lang="tr-TR" sz="3600" dirty="0"/>
              <a:t>Zemin koşulları, depreme uzaklık gibi faktörler şiddetin</a:t>
            </a:r>
          </a:p>
          <a:p>
            <a:r>
              <a:rPr lang="tr-TR" sz="3600" dirty="0"/>
              <a:t>artıp azalmasına neden olur.</a:t>
            </a:r>
          </a:p>
          <a:p>
            <a:endParaRPr lang="tr-TR" sz="4000" dirty="0"/>
          </a:p>
        </p:txBody>
      </p:sp>
    </p:spTree>
    <p:extLst>
      <p:ext uri="{BB962C8B-B14F-4D97-AF65-F5344CB8AC3E}">
        <p14:creationId xmlns:p14="http://schemas.microsoft.com/office/powerpoint/2010/main" val="13749534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Fay hattı nedir? AFAD'ın verilerine göre fay hattı nerelerden geçiy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9482" y="551998"/>
            <a:ext cx="6943725" cy="54292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817347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1314</TotalTime>
  <Words>1425</Words>
  <Application>Microsoft Office PowerPoint</Application>
  <PresentationFormat>Geniş ekran</PresentationFormat>
  <Paragraphs>113</Paragraphs>
  <Slides>32</Slides>
  <Notes>7</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32</vt:i4>
      </vt:variant>
    </vt:vector>
  </HeadingPairs>
  <TitlesOfParts>
    <vt:vector size="40" baseType="lpstr">
      <vt:lpstr>Arial</vt:lpstr>
      <vt:lpstr>Arial Black</vt:lpstr>
      <vt:lpstr>Calibri</vt:lpstr>
      <vt:lpstr>Calibri Light</vt:lpstr>
      <vt:lpstr>Poppins</vt:lpstr>
      <vt:lpstr>Times New Roman</vt:lpstr>
      <vt:lpstr>Office Teması</vt:lpstr>
      <vt:lpstr>Ofis Teması</vt:lpstr>
      <vt:lpstr>YAPI- YER İLİŞKİSİ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DEPREM, TSUNAMİ ve ÇEVRESEL ETKİLERİ</dc:title>
  <dc:creator>lenovo</dc:creator>
  <cp:lastModifiedBy>lenovo</cp:lastModifiedBy>
  <cp:revision>85</cp:revision>
  <dcterms:created xsi:type="dcterms:W3CDTF">2020-11-08T13:46:04Z</dcterms:created>
  <dcterms:modified xsi:type="dcterms:W3CDTF">2025-07-07T19:51:01Z</dcterms:modified>
</cp:coreProperties>
</file>